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6" r:id="rId4"/>
    <p:sldId id="258" r:id="rId5"/>
    <p:sldId id="269" r:id="rId6"/>
    <p:sldId id="270" r:id="rId7"/>
    <p:sldId id="271" r:id="rId8"/>
    <p:sldId id="267" r:id="rId9"/>
    <p:sldId id="259" r:id="rId10"/>
    <p:sldId id="280" r:id="rId11"/>
    <p:sldId id="272" r:id="rId12"/>
    <p:sldId id="268" r:id="rId13"/>
    <p:sldId id="260" r:id="rId14"/>
    <p:sldId id="273" r:id="rId15"/>
    <p:sldId id="274" r:id="rId16"/>
    <p:sldId id="285" r:id="rId17"/>
    <p:sldId id="275" r:id="rId18"/>
    <p:sldId id="261" r:id="rId19"/>
    <p:sldId id="276" r:id="rId20"/>
    <p:sldId id="286" r:id="rId21"/>
    <p:sldId id="281" r:id="rId22"/>
    <p:sldId id="287" r:id="rId23"/>
    <p:sldId id="277" r:id="rId24"/>
    <p:sldId id="278" r:id="rId25"/>
    <p:sldId id="288" r:id="rId26"/>
    <p:sldId id="290" r:id="rId27"/>
    <p:sldId id="284" r:id="rId28"/>
    <p:sldId id="289" r:id="rId29"/>
    <p:sldId id="279" r:id="rId30"/>
    <p:sldId id="263" r:id="rId31"/>
    <p:sldId id="264" r:id="rId32"/>
    <p:sldId id="265"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94"/>
  </p:normalViewPr>
  <p:slideViewPr>
    <p:cSldViewPr snapToGrid="0">
      <p:cViewPr varScale="1">
        <p:scale>
          <a:sx n="121" d="100"/>
          <a:sy n="121" d="100"/>
        </p:scale>
        <p:origin x="51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DB8D2-8C1E-6706-3180-E736C3C797B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682BECD-9ADB-AE39-08CE-85F20BC999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AD356C6-912F-C7E5-D7FC-FFEF8ED0E6FB}"/>
              </a:ext>
            </a:extLst>
          </p:cNvPr>
          <p:cNvSpPr>
            <a:spLocks noGrp="1"/>
          </p:cNvSpPr>
          <p:nvPr>
            <p:ph type="dt" sz="half" idx="10"/>
          </p:nvPr>
        </p:nvSpPr>
        <p:spPr/>
        <p:txBody>
          <a:bodyPr/>
          <a:lstStyle/>
          <a:p>
            <a:fld id="{8BF18F86-16E1-374E-ABBE-8444EC356DD3}" type="datetimeFigureOut">
              <a:rPr lang="en-US" smtClean="0"/>
              <a:t>5/27/23</a:t>
            </a:fld>
            <a:endParaRPr lang="en-US"/>
          </a:p>
        </p:txBody>
      </p:sp>
      <p:sp>
        <p:nvSpPr>
          <p:cNvPr id="5" name="Footer Placeholder 4">
            <a:extLst>
              <a:ext uri="{FF2B5EF4-FFF2-40B4-BE49-F238E27FC236}">
                <a16:creationId xmlns:a16="http://schemas.microsoft.com/office/drawing/2014/main" id="{C264BE06-FE17-38B3-35EA-9168F30B3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B56570-F607-E2A4-E1A8-0F8F17E67B2D}"/>
              </a:ext>
            </a:extLst>
          </p:cNvPr>
          <p:cNvSpPr>
            <a:spLocks noGrp="1"/>
          </p:cNvSpPr>
          <p:nvPr>
            <p:ph type="sldNum" sz="quarter" idx="12"/>
          </p:nvPr>
        </p:nvSpPr>
        <p:spPr/>
        <p:txBody>
          <a:bodyPr/>
          <a:lstStyle/>
          <a:p>
            <a:fld id="{6DA11D41-94DD-7F49-8A03-223352BECC6E}" type="slidenum">
              <a:rPr lang="en-US" smtClean="0"/>
              <a:t>‹#›</a:t>
            </a:fld>
            <a:endParaRPr lang="en-US"/>
          </a:p>
        </p:txBody>
      </p:sp>
    </p:spTree>
    <p:extLst>
      <p:ext uri="{BB962C8B-B14F-4D97-AF65-F5344CB8AC3E}">
        <p14:creationId xmlns:p14="http://schemas.microsoft.com/office/powerpoint/2010/main" val="25554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64A0-3C5B-AF0D-AF9E-E9567C26F1A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1DE538B-2957-FFFE-8546-11AF570F503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E449E43-1A23-750A-5F74-19156828EB78}"/>
              </a:ext>
            </a:extLst>
          </p:cNvPr>
          <p:cNvSpPr>
            <a:spLocks noGrp="1"/>
          </p:cNvSpPr>
          <p:nvPr>
            <p:ph type="dt" sz="half" idx="10"/>
          </p:nvPr>
        </p:nvSpPr>
        <p:spPr/>
        <p:txBody>
          <a:bodyPr/>
          <a:lstStyle/>
          <a:p>
            <a:fld id="{8BF18F86-16E1-374E-ABBE-8444EC356DD3}" type="datetimeFigureOut">
              <a:rPr lang="en-US" smtClean="0"/>
              <a:t>5/27/23</a:t>
            </a:fld>
            <a:endParaRPr lang="en-US"/>
          </a:p>
        </p:txBody>
      </p:sp>
      <p:sp>
        <p:nvSpPr>
          <p:cNvPr id="5" name="Footer Placeholder 4">
            <a:extLst>
              <a:ext uri="{FF2B5EF4-FFF2-40B4-BE49-F238E27FC236}">
                <a16:creationId xmlns:a16="http://schemas.microsoft.com/office/drawing/2014/main" id="{27FCE623-6FF5-64EC-8AA1-2602647B73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C46D5D-C5EA-8D60-3C1E-26D25DF7F538}"/>
              </a:ext>
            </a:extLst>
          </p:cNvPr>
          <p:cNvSpPr>
            <a:spLocks noGrp="1"/>
          </p:cNvSpPr>
          <p:nvPr>
            <p:ph type="sldNum" sz="quarter" idx="12"/>
          </p:nvPr>
        </p:nvSpPr>
        <p:spPr/>
        <p:txBody>
          <a:bodyPr/>
          <a:lstStyle/>
          <a:p>
            <a:fld id="{6DA11D41-94DD-7F49-8A03-223352BECC6E}" type="slidenum">
              <a:rPr lang="en-US" smtClean="0"/>
              <a:t>‹#›</a:t>
            </a:fld>
            <a:endParaRPr lang="en-US"/>
          </a:p>
        </p:txBody>
      </p:sp>
    </p:spTree>
    <p:extLst>
      <p:ext uri="{BB962C8B-B14F-4D97-AF65-F5344CB8AC3E}">
        <p14:creationId xmlns:p14="http://schemas.microsoft.com/office/powerpoint/2010/main" val="3793487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2190C4-BAF6-40CD-2514-F50FFF08B5B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B5A24BE-56AD-1E72-FE70-B94180B44A9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1524F2-5889-B506-4E94-E1644C18D692}"/>
              </a:ext>
            </a:extLst>
          </p:cNvPr>
          <p:cNvSpPr>
            <a:spLocks noGrp="1"/>
          </p:cNvSpPr>
          <p:nvPr>
            <p:ph type="dt" sz="half" idx="10"/>
          </p:nvPr>
        </p:nvSpPr>
        <p:spPr/>
        <p:txBody>
          <a:bodyPr/>
          <a:lstStyle/>
          <a:p>
            <a:fld id="{8BF18F86-16E1-374E-ABBE-8444EC356DD3}" type="datetimeFigureOut">
              <a:rPr lang="en-US" smtClean="0"/>
              <a:t>5/27/23</a:t>
            </a:fld>
            <a:endParaRPr lang="en-US"/>
          </a:p>
        </p:txBody>
      </p:sp>
      <p:sp>
        <p:nvSpPr>
          <p:cNvPr id="5" name="Footer Placeholder 4">
            <a:extLst>
              <a:ext uri="{FF2B5EF4-FFF2-40B4-BE49-F238E27FC236}">
                <a16:creationId xmlns:a16="http://schemas.microsoft.com/office/drawing/2014/main" id="{8DF2FA68-7C9A-23EB-D98E-99B9D3371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A9563D-1157-5AFB-001D-6A52A85A6E79}"/>
              </a:ext>
            </a:extLst>
          </p:cNvPr>
          <p:cNvSpPr>
            <a:spLocks noGrp="1"/>
          </p:cNvSpPr>
          <p:nvPr>
            <p:ph type="sldNum" sz="quarter" idx="12"/>
          </p:nvPr>
        </p:nvSpPr>
        <p:spPr/>
        <p:txBody>
          <a:bodyPr/>
          <a:lstStyle/>
          <a:p>
            <a:fld id="{6DA11D41-94DD-7F49-8A03-223352BECC6E}" type="slidenum">
              <a:rPr lang="en-US" smtClean="0"/>
              <a:t>‹#›</a:t>
            </a:fld>
            <a:endParaRPr lang="en-US"/>
          </a:p>
        </p:txBody>
      </p:sp>
    </p:spTree>
    <p:extLst>
      <p:ext uri="{BB962C8B-B14F-4D97-AF65-F5344CB8AC3E}">
        <p14:creationId xmlns:p14="http://schemas.microsoft.com/office/powerpoint/2010/main" val="235864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316DA-53B7-7103-75CF-68F2FA36DFB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0BF9DC-84C4-F292-AB60-AB28875225D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718DE3-CE9F-DA9D-E346-A81092D21536}"/>
              </a:ext>
            </a:extLst>
          </p:cNvPr>
          <p:cNvSpPr>
            <a:spLocks noGrp="1"/>
          </p:cNvSpPr>
          <p:nvPr>
            <p:ph type="dt" sz="half" idx="10"/>
          </p:nvPr>
        </p:nvSpPr>
        <p:spPr/>
        <p:txBody>
          <a:bodyPr/>
          <a:lstStyle/>
          <a:p>
            <a:fld id="{8BF18F86-16E1-374E-ABBE-8444EC356DD3}" type="datetimeFigureOut">
              <a:rPr lang="en-US" smtClean="0"/>
              <a:t>5/27/23</a:t>
            </a:fld>
            <a:endParaRPr lang="en-US"/>
          </a:p>
        </p:txBody>
      </p:sp>
      <p:sp>
        <p:nvSpPr>
          <p:cNvPr id="5" name="Footer Placeholder 4">
            <a:extLst>
              <a:ext uri="{FF2B5EF4-FFF2-40B4-BE49-F238E27FC236}">
                <a16:creationId xmlns:a16="http://schemas.microsoft.com/office/drawing/2014/main" id="{706D56A4-8E8E-B4B6-1644-46C8A74853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09004-DE5E-EEF2-5F3A-6B42590091CE}"/>
              </a:ext>
            </a:extLst>
          </p:cNvPr>
          <p:cNvSpPr>
            <a:spLocks noGrp="1"/>
          </p:cNvSpPr>
          <p:nvPr>
            <p:ph type="sldNum" sz="quarter" idx="12"/>
          </p:nvPr>
        </p:nvSpPr>
        <p:spPr/>
        <p:txBody>
          <a:bodyPr/>
          <a:lstStyle/>
          <a:p>
            <a:fld id="{6DA11D41-94DD-7F49-8A03-223352BECC6E}" type="slidenum">
              <a:rPr lang="en-US" smtClean="0"/>
              <a:t>‹#›</a:t>
            </a:fld>
            <a:endParaRPr lang="en-US"/>
          </a:p>
        </p:txBody>
      </p:sp>
    </p:spTree>
    <p:extLst>
      <p:ext uri="{BB962C8B-B14F-4D97-AF65-F5344CB8AC3E}">
        <p14:creationId xmlns:p14="http://schemas.microsoft.com/office/powerpoint/2010/main" val="3810792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23E4D-5829-4805-E59B-1E96AA78513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40F6B27-BFF8-3E61-D7C5-1E0DD6D4FF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CF91BCA-111B-5F65-0814-3E75654F61E0}"/>
              </a:ext>
            </a:extLst>
          </p:cNvPr>
          <p:cNvSpPr>
            <a:spLocks noGrp="1"/>
          </p:cNvSpPr>
          <p:nvPr>
            <p:ph type="dt" sz="half" idx="10"/>
          </p:nvPr>
        </p:nvSpPr>
        <p:spPr/>
        <p:txBody>
          <a:bodyPr/>
          <a:lstStyle/>
          <a:p>
            <a:fld id="{8BF18F86-16E1-374E-ABBE-8444EC356DD3}" type="datetimeFigureOut">
              <a:rPr lang="en-US" smtClean="0"/>
              <a:t>5/27/23</a:t>
            </a:fld>
            <a:endParaRPr lang="en-US"/>
          </a:p>
        </p:txBody>
      </p:sp>
      <p:sp>
        <p:nvSpPr>
          <p:cNvPr id="5" name="Footer Placeholder 4">
            <a:extLst>
              <a:ext uri="{FF2B5EF4-FFF2-40B4-BE49-F238E27FC236}">
                <a16:creationId xmlns:a16="http://schemas.microsoft.com/office/drawing/2014/main" id="{72E5362E-9794-58A9-39B5-BF80A6450A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5B82F6-C1A2-BB76-8CD5-B8592782DA5C}"/>
              </a:ext>
            </a:extLst>
          </p:cNvPr>
          <p:cNvSpPr>
            <a:spLocks noGrp="1"/>
          </p:cNvSpPr>
          <p:nvPr>
            <p:ph type="sldNum" sz="quarter" idx="12"/>
          </p:nvPr>
        </p:nvSpPr>
        <p:spPr/>
        <p:txBody>
          <a:bodyPr/>
          <a:lstStyle/>
          <a:p>
            <a:fld id="{6DA11D41-94DD-7F49-8A03-223352BECC6E}" type="slidenum">
              <a:rPr lang="en-US" smtClean="0"/>
              <a:t>‹#›</a:t>
            </a:fld>
            <a:endParaRPr lang="en-US"/>
          </a:p>
        </p:txBody>
      </p:sp>
    </p:spTree>
    <p:extLst>
      <p:ext uri="{BB962C8B-B14F-4D97-AF65-F5344CB8AC3E}">
        <p14:creationId xmlns:p14="http://schemas.microsoft.com/office/powerpoint/2010/main" val="4199601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9E35C-4DF8-76FA-1DBF-D2530EB3B09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B302EB1-EEEE-FC50-B4E9-868D8134D64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E0028F-CC6E-A09F-389A-ECA53AC70FA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53A9A04-E5CA-DFC1-BE21-05343DD7D1CB}"/>
              </a:ext>
            </a:extLst>
          </p:cNvPr>
          <p:cNvSpPr>
            <a:spLocks noGrp="1"/>
          </p:cNvSpPr>
          <p:nvPr>
            <p:ph type="dt" sz="half" idx="10"/>
          </p:nvPr>
        </p:nvSpPr>
        <p:spPr/>
        <p:txBody>
          <a:bodyPr/>
          <a:lstStyle/>
          <a:p>
            <a:fld id="{8BF18F86-16E1-374E-ABBE-8444EC356DD3}" type="datetimeFigureOut">
              <a:rPr lang="en-US" smtClean="0"/>
              <a:t>5/27/23</a:t>
            </a:fld>
            <a:endParaRPr lang="en-US"/>
          </a:p>
        </p:txBody>
      </p:sp>
      <p:sp>
        <p:nvSpPr>
          <p:cNvPr id="6" name="Footer Placeholder 5">
            <a:extLst>
              <a:ext uri="{FF2B5EF4-FFF2-40B4-BE49-F238E27FC236}">
                <a16:creationId xmlns:a16="http://schemas.microsoft.com/office/drawing/2014/main" id="{BF6452F2-CBB7-A1EF-A2BC-C2F08A1F1F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BFD541-BB56-8EEC-75A6-17689F82A99B}"/>
              </a:ext>
            </a:extLst>
          </p:cNvPr>
          <p:cNvSpPr>
            <a:spLocks noGrp="1"/>
          </p:cNvSpPr>
          <p:nvPr>
            <p:ph type="sldNum" sz="quarter" idx="12"/>
          </p:nvPr>
        </p:nvSpPr>
        <p:spPr/>
        <p:txBody>
          <a:bodyPr/>
          <a:lstStyle/>
          <a:p>
            <a:fld id="{6DA11D41-94DD-7F49-8A03-223352BECC6E}" type="slidenum">
              <a:rPr lang="en-US" smtClean="0"/>
              <a:t>‹#›</a:t>
            </a:fld>
            <a:endParaRPr lang="en-US"/>
          </a:p>
        </p:txBody>
      </p:sp>
    </p:spTree>
    <p:extLst>
      <p:ext uri="{BB962C8B-B14F-4D97-AF65-F5344CB8AC3E}">
        <p14:creationId xmlns:p14="http://schemas.microsoft.com/office/powerpoint/2010/main" val="394338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3B87A-557F-6B2F-B355-0C579985E97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677107-E974-0BAD-9C86-348561B9CC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2E7E70D-3555-69F4-5643-8CCEAC622F7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7572894-0983-6F56-A5BC-3B9166864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CD07068-C80F-B78C-F459-A66D2F95A72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2A82124-1DB2-06B4-59A6-3BA7660EF18E}"/>
              </a:ext>
            </a:extLst>
          </p:cNvPr>
          <p:cNvSpPr>
            <a:spLocks noGrp="1"/>
          </p:cNvSpPr>
          <p:nvPr>
            <p:ph type="dt" sz="half" idx="10"/>
          </p:nvPr>
        </p:nvSpPr>
        <p:spPr/>
        <p:txBody>
          <a:bodyPr/>
          <a:lstStyle/>
          <a:p>
            <a:fld id="{8BF18F86-16E1-374E-ABBE-8444EC356DD3}" type="datetimeFigureOut">
              <a:rPr lang="en-US" smtClean="0"/>
              <a:t>5/27/23</a:t>
            </a:fld>
            <a:endParaRPr lang="en-US"/>
          </a:p>
        </p:txBody>
      </p:sp>
      <p:sp>
        <p:nvSpPr>
          <p:cNvPr id="8" name="Footer Placeholder 7">
            <a:extLst>
              <a:ext uri="{FF2B5EF4-FFF2-40B4-BE49-F238E27FC236}">
                <a16:creationId xmlns:a16="http://schemas.microsoft.com/office/drawing/2014/main" id="{DF633068-FBCC-9589-13B1-241B900375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38CE7-EB2D-DF0A-C1B7-27D2D014C802}"/>
              </a:ext>
            </a:extLst>
          </p:cNvPr>
          <p:cNvSpPr>
            <a:spLocks noGrp="1"/>
          </p:cNvSpPr>
          <p:nvPr>
            <p:ph type="sldNum" sz="quarter" idx="12"/>
          </p:nvPr>
        </p:nvSpPr>
        <p:spPr/>
        <p:txBody>
          <a:bodyPr/>
          <a:lstStyle/>
          <a:p>
            <a:fld id="{6DA11D41-94DD-7F49-8A03-223352BECC6E}" type="slidenum">
              <a:rPr lang="en-US" smtClean="0"/>
              <a:t>‹#›</a:t>
            </a:fld>
            <a:endParaRPr lang="en-US"/>
          </a:p>
        </p:txBody>
      </p:sp>
    </p:spTree>
    <p:extLst>
      <p:ext uri="{BB962C8B-B14F-4D97-AF65-F5344CB8AC3E}">
        <p14:creationId xmlns:p14="http://schemas.microsoft.com/office/powerpoint/2010/main" val="4092595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B4A6F-1891-0785-E9FC-4A65E922198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3CB2D38-A295-27E8-BC5B-54249F49D58B}"/>
              </a:ext>
            </a:extLst>
          </p:cNvPr>
          <p:cNvSpPr>
            <a:spLocks noGrp="1"/>
          </p:cNvSpPr>
          <p:nvPr>
            <p:ph type="dt" sz="half" idx="10"/>
          </p:nvPr>
        </p:nvSpPr>
        <p:spPr/>
        <p:txBody>
          <a:bodyPr/>
          <a:lstStyle/>
          <a:p>
            <a:fld id="{8BF18F86-16E1-374E-ABBE-8444EC356DD3}" type="datetimeFigureOut">
              <a:rPr lang="en-US" smtClean="0"/>
              <a:t>5/27/23</a:t>
            </a:fld>
            <a:endParaRPr lang="en-US"/>
          </a:p>
        </p:txBody>
      </p:sp>
      <p:sp>
        <p:nvSpPr>
          <p:cNvPr id="4" name="Footer Placeholder 3">
            <a:extLst>
              <a:ext uri="{FF2B5EF4-FFF2-40B4-BE49-F238E27FC236}">
                <a16:creationId xmlns:a16="http://schemas.microsoft.com/office/drawing/2014/main" id="{E6AC01F4-0485-5C9F-A17C-B74E8BC3F1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642DF5-1BFA-2167-FB0A-41B3684475FC}"/>
              </a:ext>
            </a:extLst>
          </p:cNvPr>
          <p:cNvSpPr>
            <a:spLocks noGrp="1"/>
          </p:cNvSpPr>
          <p:nvPr>
            <p:ph type="sldNum" sz="quarter" idx="12"/>
          </p:nvPr>
        </p:nvSpPr>
        <p:spPr/>
        <p:txBody>
          <a:bodyPr/>
          <a:lstStyle/>
          <a:p>
            <a:fld id="{6DA11D41-94DD-7F49-8A03-223352BECC6E}" type="slidenum">
              <a:rPr lang="en-US" smtClean="0"/>
              <a:t>‹#›</a:t>
            </a:fld>
            <a:endParaRPr lang="en-US"/>
          </a:p>
        </p:txBody>
      </p:sp>
    </p:spTree>
    <p:extLst>
      <p:ext uri="{BB962C8B-B14F-4D97-AF65-F5344CB8AC3E}">
        <p14:creationId xmlns:p14="http://schemas.microsoft.com/office/powerpoint/2010/main" val="1217013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F4D021-A406-68ED-240E-76433BD8A158}"/>
              </a:ext>
            </a:extLst>
          </p:cNvPr>
          <p:cNvSpPr>
            <a:spLocks noGrp="1"/>
          </p:cNvSpPr>
          <p:nvPr>
            <p:ph type="dt" sz="half" idx="10"/>
          </p:nvPr>
        </p:nvSpPr>
        <p:spPr/>
        <p:txBody>
          <a:bodyPr/>
          <a:lstStyle/>
          <a:p>
            <a:fld id="{8BF18F86-16E1-374E-ABBE-8444EC356DD3}" type="datetimeFigureOut">
              <a:rPr lang="en-US" smtClean="0"/>
              <a:t>5/27/23</a:t>
            </a:fld>
            <a:endParaRPr lang="en-US"/>
          </a:p>
        </p:txBody>
      </p:sp>
      <p:sp>
        <p:nvSpPr>
          <p:cNvPr id="3" name="Footer Placeholder 2">
            <a:extLst>
              <a:ext uri="{FF2B5EF4-FFF2-40B4-BE49-F238E27FC236}">
                <a16:creationId xmlns:a16="http://schemas.microsoft.com/office/drawing/2014/main" id="{8AED6731-7ABD-60C8-C555-3E05B48297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198A28-C0A8-C332-7DF0-23B02574B742}"/>
              </a:ext>
            </a:extLst>
          </p:cNvPr>
          <p:cNvSpPr>
            <a:spLocks noGrp="1"/>
          </p:cNvSpPr>
          <p:nvPr>
            <p:ph type="sldNum" sz="quarter" idx="12"/>
          </p:nvPr>
        </p:nvSpPr>
        <p:spPr/>
        <p:txBody>
          <a:bodyPr/>
          <a:lstStyle/>
          <a:p>
            <a:fld id="{6DA11D41-94DD-7F49-8A03-223352BECC6E}" type="slidenum">
              <a:rPr lang="en-US" smtClean="0"/>
              <a:t>‹#›</a:t>
            </a:fld>
            <a:endParaRPr lang="en-US"/>
          </a:p>
        </p:txBody>
      </p:sp>
    </p:spTree>
    <p:extLst>
      <p:ext uri="{BB962C8B-B14F-4D97-AF65-F5344CB8AC3E}">
        <p14:creationId xmlns:p14="http://schemas.microsoft.com/office/powerpoint/2010/main" val="2825219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087F5-8DB3-6816-C1FB-8228565B09A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F76825B-9D12-7F5E-1267-59167F32D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F14BF5D-E8C5-A9AB-D749-17CB14B911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2189C18-933A-6362-CB67-CF49D02762FD}"/>
              </a:ext>
            </a:extLst>
          </p:cNvPr>
          <p:cNvSpPr>
            <a:spLocks noGrp="1"/>
          </p:cNvSpPr>
          <p:nvPr>
            <p:ph type="dt" sz="half" idx="10"/>
          </p:nvPr>
        </p:nvSpPr>
        <p:spPr/>
        <p:txBody>
          <a:bodyPr/>
          <a:lstStyle/>
          <a:p>
            <a:fld id="{8BF18F86-16E1-374E-ABBE-8444EC356DD3}" type="datetimeFigureOut">
              <a:rPr lang="en-US" smtClean="0"/>
              <a:t>5/27/23</a:t>
            </a:fld>
            <a:endParaRPr lang="en-US"/>
          </a:p>
        </p:txBody>
      </p:sp>
      <p:sp>
        <p:nvSpPr>
          <p:cNvPr id="6" name="Footer Placeholder 5">
            <a:extLst>
              <a:ext uri="{FF2B5EF4-FFF2-40B4-BE49-F238E27FC236}">
                <a16:creationId xmlns:a16="http://schemas.microsoft.com/office/drawing/2014/main" id="{BA1A298A-C3B8-641C-E4C4-0A3B95B1D6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FC0E87-1102-1139-5FCD-5462EEA74B72}"/>
              </a:ext>
            </a:extLst>
          </p:cNvPr>
          <p:cNvSpPr>
            <a:spLocks noGrp="1"/>
          </p:cNvSpPr>
          <p:nvPr>
            <p:ph type="sldNum" sz="quarter" idx="12"/>
          </p:nvPr>
        </p:nvSpPr>
        <p:spPr/>
        <p:txBody>
          <a:bodyPr/>
          <a:lstStyle/>
          <a:p>
            <a:fld id="{6DA11D41-94DD-7F49-8A03-223352BECC6E}" type="slidenum">
              <a:rPr lang="en-US" smtClean="0"/>
              <a:t>‹#›</a:t>
            </a:fld>
            <a:endParaRPr lang="en-US"/>
          </a:p>
        </p:txBody>
      </p:sp>
    </p:spTree>
    <p:extLst>
      <p:ext uri="{BB962C8B-B14F-4D97-AF65-F5344CB8AC3E}">
        <p14:creationId xmlns:p14="http://schemas.microsoft.com/office/powerpoint/2010/main" val="11112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68F1-6FA0-6626-5B29-40D0476DD2C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7C83D87-2B44-DEBB-3447-2BC4B74051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8B1FCB-D3BC-206B-FF29-B2BED8E5D4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05FEC8A-99B2-3C36-DEFF-E7C2D14FA4EF}"/>
              </a:ext>
            </a:extLst>
          </p:cNvPr>
          <p:cNvSpPr>
            <a:spLocks noGrp="1"/>
          </p:cNvSpPr>
          <p:nvPr>
            <p:ph type="dt" sz="half" idx="10"/>
          </p:nvPr>
        </p:nvSpPr>
        <p:spPr/>
        <p:txBody>
          <a:bodyPr/>
          <a:lstStyle/>
          <a:p>
            <a:fld id="{8BF18F86-16E1-374E-ABBE-8444EC356DD3}" type="datetimeFigureOut">
              <a:rPr lang="en-US" smtClean="0"/>
              <a:t>5/27/23</a:t>
            </a:fld>
            <a:endParaRPr lang="en-US"/>
          </a:p>
        </p:txBody>
      </p:sp>
      <p:sp>
        <p:nvSpPr>
          <p:cNvPr id="6" name="Footer Placeholder 5">
            <a:extLst>
              <a:ext uri="{FF2B5EF4-FFF2-40B4-BE49-F238E27FC236}">
                <a16:creationId xmlns:a16="http://schemas.microsoft.com/office/drawing/2014/main" id="{2B319F64-29B9-004F-40F3-BEADAC8DE5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FF0994-AFAA-5A1A-96B4-B2C38C0ED089}"/>
              </a:ext>
            </a:extLst>
          </p:cNvPr>
          <p:cNvSpPr>
            <a:spLocks noGrp="1"/>
          </p:cNvSpPr>
          <p:nvPr>
            <p:ph type="sldNum" sz="quarter" idx="12"/>
          </p:nvPr>
        </p:nvSpPr>
        <p:spPr/>
        <p:txBody>
          <a:bodyPr/>
          <a:lstStyle/>
          <a:p>
            <a:fld id="{6DA11D41-94DD-7F49-8A03-223352BECC6E}" type="slidenum">
              <a:rPr lang="en-US" smtClean="0"/>
              <a:t>‹#›</a:t>
            </a:fld>
            <a:endParaRPr lang="en-US"/>
          </a:p>
        </p:txBody>
      </p:sp>
    </p:spTree>
    <p:extLst>
      <p:ext uri="{BB962C8B-B14F-4D97-AF65-F5344CB8AC3E}">
        <p14:creationId xmlns:p14="http://schemas.microsoft.com/office/powerpoint/2010/main" val="2492138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C1C25F-6A5B-E8D7-CF9D-D215BAAAF5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B6C1F4-AFD4-62BA-B3B8-F7AA6622F5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D5E78D4-726A-1AC9-BBC1-7C717F8AF8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18F86-16E1-374E-ABBE-8444EC356DD3}" type="datetimeFigureOut">
              <a:rPr lang="en-US" smtClean="0"/>
              <a:t>5/27/23</a:t>
            </a:fld>
            <a:endParaRPr lang="en-US"/>
          </a:p>
        </p:txBody>
      </p:sp>
      <p:sp>
        <p:nvSpPr>
          <p:cNvPr id="5" name="Footer Placeholder 4">
            <a:extLst>
              <a:ext uri="{FF2B5EF4-FFF2-40B4-BE49-F238E27FC236}">
                <a16:creationId xmlns:a16="http://schemas.microsoft.com/office/drawing/2014/main" id="{5753D02B-E700-A6B0-33F8-3E8958D1F7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614058-4CC9-BDE7-E5A5-5CC14DF189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11D41-94DD-7F49-8A03-223352BECC6E}" type="slidenum">
              <a:rPr lang="en-US" smtClean="0"/>
              <a:t>‹#›</a:t>
            </a:fld>
            <a:endParaRPr lang="en-US"/>
          </a:p>
        </p:txBody>
      </p:sp>
    </p:spTree>
    <p:extLst>
      <p:ext uri="{BB962C8B-B14F-4D97-AF65-F5344CB8AC3E}">
        <p14:creationId xmlns:p14="http://schemas.microsoft.com/office/powerpoint/2010/main" val="27883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doi.org/10.1080/17439884.2014.91585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07/s42438-022-00302-7"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r.educause.edu/articles/2017/4/the-rise-of-educational-technology-as-a-sociocultural-and-ideological-phenomen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oi.org/10.1177/1329878X21100586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edia.ed.ac.uk/playlist/dedicated/79280571/1_6u9a41zh/1_l7anxlgx"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doi.org/10.18261/njdl.17.3.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menti.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oecd.org/governance/ethics/public-procurement.ht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enti.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alt.ac.uk/news/media_releases/launching-alt%E2%80%99s-framework-ethical-learning-technology-felt"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unesdoc.unesco.org/ark:/48223/pf000037579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87D90970-11C6-57ED-9E18-FA1AD78C2EFF}"/>
              </a:ext>
            </a:extLst>
          </p:cNvPr>
          <p:cNvSpPr>
            <a:spLocks noGrp="1"/>
          </p:cNvSpPr>
          <p:nvPr>
            <p:ph type="ctrTitle"/>
          </p:nvPr>
        </p:nvSpPr>
        <p:spPr>
          <a:xfrm>
            <a:off x="3315031" y="1380754"/>
            <a:ext cx="5561938" cy="2513516"/>
          </a:xfrm>
        </p:spPr>
        <p:txBody>
          <a:bodyPr>
            <a:normAutofit/>
          </a:bodyPr>
          <a:lstStyle/>
          <a:p>
            <a:r>
              <a:rPr lang="en-US" sz="5600"/>
              <a:t>5 Things You Need To Know Before You Buy Edtech</a:t>
            </a:r>
          </a:p>
        </p:txBody>
      </p:sp>
      <p:sp>
        <p:nvSpPr>
          <p:cNvPr id="3" name="Subtitle 2">
            <a:extLst>
              <a:ext uri="{FF2B5EF4-FFF2-40B4-BE49-F238E27FC236}">
                <a16:creationId xmlns:a16="http://schemas.microsoft.com/office/drawing/2014/main" id="{62F17168-0337-4860-5F17-78344C1B8A62}"/>
              </a:ext>
            </a:extLst>
          </p:cNvPr>
          <p:cNvSpPr>
            <a:spLocks noGrp="1"/>
          </p:cNvSpPr>
          <p:nvPr>
            <p:ph type="subTitle" idx="1"/>
          </p:nvPr>
        </p:nvSpPr>
        <p:spPr>
          <a:xfrm>
            <a:off x="3315031" y="4076802"/>
            <a:ext cx="5561938" cy="1534587"/>
          </a:xfrm>
        </p:spPr>
        <p:txBody>
          <a:bodyPr>
            <a:normAutofit/>
          </a:bodyPr>
          <a:lstStyle/>
          <a:p>
            <a:r>
              <a:rPr lang="en-US" dirty="0"/>
              <a:t>Anne-Marie Scott</a:t>
            </a:r>
          </a:p>
          <a:p>
            <a:r>
              <a:rPr lang="en-US" dirty="0"/>
              <a:t>#OTESSA23</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2887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010ED0-A774-BCAD-8A9C-EE8D37340C64}"/>
              </a:ext>
            </a:extLst>
          </p:cNvPr>
          <p:cNvSpPr>
            <a:spLocks noGrp="1"/>
          </p:cNvSpPr>
          <p:nvPr>
            <p:ph type="title"/>
          </p:nvPr>
        </p:nvSpPr>
        <p:spPr>
          <a:xfrm>
            <a:off x="572493" y="238539"/>
            <a:ext cx="11018520" cy="1434415"/>
          </a:xfrm>
        </p:spPr>
        <p:txBody>
          <a:bodyPr anchor="b">
            <a:normAutofit/>
          </a:bodyPr>
          <a:lstStyle/>
          <a:p>
            <a:r>
              <a:rPr lang="en-US" sz="5400" dirty="0"/>
              <a:t>Entanglements</a:t>
            </a:r>
          </a:p>
        </p:txBody>
      </p:sp>
      <p:sp>
        <p:nvSpPr>
          <p:cNvPr id="20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40E68E-1FC8-3693-5DAF-BE10CF784022}"/>
              </a:ext>
            </a:extLst>
          </p:cNvPr>
          <p:cNvSpPr>
            <a:spLocks noGrp="1"/>
          </p:cNvSpPr>
          <p:nvPr>
            <p:ph idx="1"/>
          </p:nvPr>
        </p:nvSpPr>
        <p:spPr>
          <a:xfrm>
            <a:off x="572493" y="2071316"/>
            <a:ext cx="6713552" cy="4119172"/>
          </a:xfrm>
        </p:spPr>
        <p:txBody>
          <a:bodyPr anchor="t">
            <a:normAutofit/>
          </a:bodyPr>
          <a:lstStyle/>
          <a:p>
            <a:pPr marL="0" indent="0">
              <a:buNone/>
            </a:pPr>
            <a:r>
              <a:rPr lang="en-GB" sz="2400" b="0" i="1" dirty="0">
                <a:effectLst/>
              </a:rPr>
              <a:t>“As researchers and practitioners of digital education, we need to move away from our over-emphasis on how technology acts on education, or how education can best act on technology. Let us rather acknowledge that the two are co-constitutive of each other, entangled in cultural, material, political and economic assemblages of great complexity.”</a:t>
            </a:r>
            <a:endParaRPr lang="en-GB" sz="2000" b="0" i="1" dirty="0">
              <a:effectLst/>
            </a:endParaRPr>
          </a:p>
          <a:p>
            <a:pPr marL="0" indent="0">
              <a:buNone/>
            </a:pPr>
            <a:r>
              <a:rPr lang="en-GB" sz="1600" b="0" i="0" dirty="0">
                <a:effectLst/>
              </a:rPr>
              <a:t>Bayne, S. (2014) What’s the matter with ‘Technology Enhanced Learning’?. Learning, Media and Technology, DOI: 10.1080/17439884.2014.915851. </a:t>
            </a:r>
            <a:r>
              <a:rPr lang="en-GB" sz="1600" b="0" i="0" dirty="0">
                <a:effectLst/>
                <a:hlinkClick r:id="rId2"/>
              </a:rPr>
              <a:t>https://doi.org/10.1080/17439884.2014.915851</a:t>
            </a:r>
            <a:endParaRPr lang="en-US" sz="1600" dirty="0"/>
          </a:p>
          <a:p>
            <a:endParaRPr lang="en-US" sz="2000" dirty="0"/>
          </a:p>
        </p:txBody>
      </p:sp>
      <p:pic>
        <p:nvPicPr>
          <p:cNvPr id="2050" name="Picture 2" descr="Image">
            <a:extLst>
              <a:ext uri="{FF2B5EF4-FFF2-40B4-BE49-F238E27FC236}">
                <a16:creationId xmlns:a16="http://schemas.microsoft.com/office/drawing/2014/main" id="{A192B265-A8BE-CB3C-7FB9-9A31DA8A5C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78"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085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91F5D-67CC-C35F-1E1A-E97CCB90B9FF}"/>
              </a:ext>
            </a:extLst>
          </p:cNvPr>
          <p:cNvSpPr>
            <a:spLocks noGrp="1"/>
          </p:cNvSpPr>
          <p:nvPr>
            <p:ph type="title"/>
          </p:nvPr>
        </p:nvSpPr>
        <p:spPr/>
        <p:txBody>
          <a:bodyPr/>
          <a:lstStyle/>
          <a:p>
            <a:endParaRPr lang="en-US" dirty="0"/>
          </a:p>
        </p:txBody>
      </p:sp>
      <p:pic>
        <p:nvPicPr>
          <p:cNvPr id="5" name="Content Placeholder 4" descr="A picture containing text, font, line, number&#10;&#10;Description automatically generated">
            <a:extLst>
              <a:ext uri="{FF2B5EF4-FFF2-40B4-BE49-F238E27FC236}">
                <a16:creationId xmlns:a16="http://schemas.microsoft.com/office/drawing/2014/main" id="{8C54700E-588F-E0A2-AE88-ED48049B43F9}"/>
              </a:ext>
            </a:extLst>
          </p:cNvPr>
          <p:cNvPicPr>
            <a:picLocks noGrp="1" noChangeAspect="1"/>
          </p:cNvPicPr>
          <p:nvPr>
            <p:ph idx="1"/>
          </p:nvPr>
        </p:nvPicPr>
        <p:blipFill>
          <a:blip r:embed="rId2"/>
          <a:stretch>
            <a:fillRect/>
          </a:stretch>
        </p:blipFill>
        <p:spPr>
          <a:xfrm>
            <a:off x="382354" y="365125"/>
            <a:ext cx="11427291" cy="5557413"/>
          </a:xfrm>
        </p:spPr>
      </p:pic>
      <p:sp>
        <p:nvSpPr>
          <p:cNvPr id="9" name="TextBox 8">
            <a:extLst>
              <a:ext uri="{FF2B5EF4-FFF2-40B4-BE49-F238E27FC236}">
                <a16:creationId xmlns:a16="http://schemas.microsoft.com/office/drawing/2014/main" id="{E95E275A-144B-9B23-7FD5-4BB3AC12DB26}"/>
              </a:ext>
            </a:extLst>
          </p:cNvPr>
          <p:cNvSpPr txBox="1"/>
          <p:nvPr/>
        </p:nvSpPr>
        <p:spPr>
          <a:xfrm>
            <a:off x="382354" y="6080637"/>
            <a:ext cx="10539245" cy="584775"/>
          </a:xfrm>
          <a:prstGeom prst="rect">
            <a:avLst/>
          </a:prstGeom>
          <a:noFill/>
        </p:spPr>
        <p:txBody>
          <a:bodyPr wrap="square" rtlCol="0">
            <a:spAutoFit/>
          </a:bodyPr>
          <a:lstStyle/>
          <a:p>
            <a:r>
              <a:rPr lang="en-GB" sz="1600" b="0" i="0" dirty="0">
                <a:solidFill>
                  <a:srgbClr val="52606D"/>
                </a:solidFill>
                <a:effectLst/>
              </a:rPr>
              <a:t>Fawns, T. An Entangled Pedagogy: Looking Beyond the Pedagogy—Technology Dichotomy. </a:t>
            </a:r>
            <a:r>
              <a:rPr lang="en-GB" sz="1600" b="0" i="1" dirty="0" err="1">
                <a:solidFill>
                  <a:srgbClr val="52606D"/>
                </a:solidFill>
                <a:effectLst/>
              </a:rPr>
              <a:t>Postdigit</a:t>
            </a:r>
            <a:r>
              <a:rPr lang="en-GB" sz="1600" b="0" i="1" dirty="0">
                <a:solidFill>
                  <a:srgbClr val="52606D"/>
                </a:solidFill>
                <a:effectLst/>
              </a:rPr>
              <a:t> Sci </a:t>
            </a:r>
            <a:r>
              <a:rPr lang="en-GB" sz="1600" b="0" i="1" dirty="0" err="1">
                <a:solidFill>
                  <a:srgbClr val="52606D"/>
                </a:solidFill>
                <a:effectLst/>
              </a:rPr>
              <a:t>Educ</a:t>
            </a:r>
            <a:r>
              <a:rPr lang="en-GB" sz="1600" b="0" i="0" dirty="0">
                <a:solidFill>
                  <a:srgbClr val="52606D"/>
                </a:solidFill>
                <a:effectLst/>
              </a:rPr>
              <a:t> </a:t>
            </a:r>
            <a:r>
              <a:rPr lang="en-GB" sz="1600" b="1" i="0" dirty="0">
                <a:solidFill>
                  <a:srgbClr val="52606D"/>
                </a:solidFill>
                <a:effectLst/>
              </a:rPr>
              <a:t>4</a:t>
            </a:r>
            <a:r>
              <a:rPr lang="en-GB" sz="1600" b="0" i="0" dirty="0">
                <a:solidFill>
                  <a:srgbClr val="52606D"/>
                </a:solidFill>
                <a:effectLst/>
              </a:rPr>
              <a:t>, 711–728 (2022). </a:t>
            </a:r>
            <a:r>
              <a:rPr lang="en-GB" sz="1600" b="0" i="0" dirty="0">
                <a:effectLst/>
                <a:hlinkClick r:id="rId3"/>
              </a:rPr>
              <a:t>https://doi.org/10.1007/s42438-022-00302-7</a:t>
            </a:r>
            <a:endParaRPr lang="en-US" sz="1600" dirty="0"/>
          </a:p>
        </p:txBody>
      </p:sp>
    </p:spTree>
    <p:extLst>
      <p:ext uri="{BB962C8B-B14F-4D97-AF65-F5344CB8AC3E}">
        <p14:creationId xmlns:p14="http://schemas.microsoft.com/office/powerpoint/2010/main" val="231956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3FB828-32F4-BBEB-D58E-751F645254B7}"/>
              </a:ext>
            </a:extLst>
          </p:cNvPr>
          <p:cNvSpPr>
            <a:spLocks noGrp="1"/>
          </p:cNvSpPr>
          <p:nvPr>
            <p:ph type="title"/>
          </p:nvPr>
        </p:nvSpPr>
        <p:spPr>
          <a:xfrm>
            <a:off x="686834" y="1153572"/>
            <a:ext cx="3200400" cy="4461163"/>
          </a:xfrm>
        </p:spPr>
        <p:txBody>
          <a:bodyPr>
            <a:normAutofit/>
          </a:bodyPr>
          <a:lstStyle/>
          <a:p>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441CBEE-6CA6-93BE-DA41-7986BC3272AC}"/>
              </a:ext>
            </a:extLst>
          </p:cNvPr>
          <p:cNvSpPr>
            <a:spLocks noGrp="1"/>
          </p:cNvSpPr>
          <p:nvPr>
            <p:ph idx="1"/>
          </p:nvPr>
        </p:nvSpPr>
        <p:spPr>
          <a:xfrm>
            <a:off x="4447308" y="591344"/>
            <a:ext cx="6906491" cy="5585619"/>
          </a:xfrm>
        </p:spPr>
        <p:txBody>
          <a:bodyPr anchor="ctr">
            <a:normAutofit/>
          </a:bodyPr>
          <a:lstStyle/>
          <a:p>
            <a:pPr marL="0" indent="0">
              <a:buNone/>
            </a:pPr>
            <a:r>
              <a:rPr lang="en-GB" b="0" i="0" dirty="0">
                <a:effectLst/>
              </a:rPr>
              <a:t>Good use of educational technology is not as simple as picking the right technology and training people on how to use it.</a:t>
            </a:r>
          </a:p>
          <a:p>
            <a:pPr marL="0" indent="0">
              <a:buNone/>
            </a:pPr>
            <a:endParaRPr lang="en-GB" b="0" i="0" dirty="0">
              <a:effectLst/>
            </a:endParaRPr>
          </a:p>
          <a:p>
            <a:pPr marL="0" indent="0">
              <a:buNone/>
            </a:pPr>
            <a:r>
              <a:rPr lang="en-GB" b="0" i="0" dirty="0">
                <a:effectLst/>
              </a:rPr>
              <a:t>Quality assurance processes needs to extend beyond what we do within educational technology systems to how we choose them in the first place.</a:t>
            </a:r>
          </a:p>
          <a:p>
            <a:endParaRPr lang="en-US" dirty="0"/>
          </a:p>
        </p:txBody>
      </p:sp>
    </p:spTree>
    <p:extLst>
      <p:ext uri="{BB962C8B-B14F-4D97-AF65-F5344CB8AC3E}">
        <p14:creationId xmlns:p14="http://schemas.microsoft.com/office/powerpoint/2010/main" val="566016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916438-8261-FEA2-529D-E766C6ED6FFC}"/>
              </a:ext>
            </a:extLst>
          </p:cNvPr>
          <p:cNvSpPr>
            <a:spLocks noGrp="1"/>
          </p:cNvSpPr>
          <p:nvPr>
            <p:ph type="title"/>
          </p:nvPr>
        </p:nvSpPr>
        <p:spPr>
          <a:xfrm>
            <a:off x="640080" y="325369"/>
            <a:ext cx="4368602" cy="1956841"/>
          </a:xfrm>
        </p:spPr>
        <p:txBody>
          <a:bodyPr anchor="b">
            <a:normAutofit/>
          </a:bodyPr>
          <a:lstStyle/>
          <a:p>
            <a:r>
              <a:rPr lang="en-US" sz="5400" dirty="0"/>
              <a:t>Edtech is not neutral</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C84E6E5E-A2B3-09FF-F60F-B55E07CD9122}"/>
              </a:ext>
            </a:extLst>
          </p:cNvPr>
          <p:cNvSpPr>
            <a:spLocks noGrp="1"/>
          </p:cNvSpPr>
          <p:nvPr>
            <p:ph idx="1"/>
          </p:nvPr>
        </p:nvSpPr>
        <p:spPr>
          <a:xfrm>
            <a:off x="640080" y="2872899"/>
            <a:ext cx="4243589" cy="3320668"/>
          </a:xfrm>
        </p:spPr>
        <p:txBody>
          <a:bodyPr>
            <a:normAutofit/>
          </a:bodyPr>
          <a:lstStyle/>
          <a:p>
            <a:pPr marL="0" indent="0">
              <a:buNone/>
            </a:pPr>
            <a:r>
              <a:rPr lang="en-US" sz="2200" b="1" dirty="0"/>
              <a:t>Edtech is driven by political ideologies of what education is about and for, and is not an ethics free zone.</a:t>
            </a:r>
          </a:p>
        </p:txBody>
      </p:sp>
      <p:pic>
        <p:nvPicPr>
          <p:cNvPr id="5" name="Content Placeholder 4" descr="A picture containing fire, smoke, heat, explosion&#10;&#10;Description automatically generated">
            <a:extLst>
              <a:ext uri="{FF2B5EF4-FFF2-40B4-BE49-F238E27FC236}">
                <a16:creationId xmlns:a16="http://schemas.microsoft.com/office/drawing/2014/main" id="{1429069E-5114-E42C-5991-8512C4056C69}"/>
              </a:ext>
            </a:extLst>
          </p:cNvPr>
          <p:cNvPicPr>
            <a:picLocks noChangeAspect="1"/>
          </p:cNvPicPr>
          <p:nvPr/>
        </p:nvPicPr>
        <p:blipFill rotWithShape="1">
          <a:blip r:embed="rId2"/>
          <a:srcRect l="3329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78753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79DC86-9BC0-D8C4-66DE-2394086D9EB4}"/>
              </a:ext>
            </a:extLst>
          </p:cNvPr>
          <p:cNvSpPr>
            <a:spLocks noGrp="1"/>
          </p:cNvSpPr>
          <p:nvPr>
            <p:ph type="title"/>
          </p:nvPr>
        </p:nvSpPr>
        <p:spPr>
          <a:xfrm>
            <a:off x="572493" y="238539"/>
            <a:ext cx="11018520" cy="1434415"/>
          </a:xfrm>
        </p:spPr>
        <p:txBody>
          <a:bodyPr anchor="b">
            <a:normAutofit/>
          </a:bodyPr>
          <a:lstStyle/>
          <a:p>
            <a:r>
              <a:rPr lang="en-US" sz="5400"/>
              <a:t>Politics</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F3A3013-1146-2331-F4BC-F708EFC31CED}"/>
              </a:ext>
            </a:extLst>
          </p:cNvPr>
          <p:cNvSpPr>
            <a:spLocks noGrp="1"/>
          </p:cNvSpPr>
          <p:nvPr>
            <p:ph idx="1"/>
          </p:nvPr>
        </p:nvSpPr>
        <p:spPr>
          <a:xfrm>
            <a:off x="572493" y="2071316"/>
            <a:ext cx="5924200" cy="4119172"/>
          </a:xfrm>
        </p:spPr>
        <p:txBody>
          <a:bodyPr anchor="t">
            <a:normAutofit/>
          </a:bodyPr>
          <a:lstStyle/>
          <a:p>
            <a:pPr marL="0" indent="0">
              <a:buNone/>
            </a:pPr>
            <a:r>
              <a:rPr lang="en-GB" sz="2400" b="0" i="1" dirty="0">
                <a:effectLst/>
              </a:rPr>
              <a:t>“The rise of edtech is underpinned by ideology: Edtech is financially driven, adheres to privatisation of longstanding public structures, desires automated or </a:t>
            </a:r>
            <a:r>
              <a:rPr lang="en-GB" sz="2400" b="0" i="1" dirty="0" err="1">
                <a:effectLst/>
              </a:rPr>
              <a:t>prepackaged</a:t>
            </a:r>
            <a:r>
              <a:rPr lang="en-GB" sz="2400" b="0" i="1" dirty="0">
                <a:effectLst/>
              </a:rPr>
              <a:t> contents and processes, and envisions technology as a solution in and of itself.”</a:t>
            </a:r>
          </a:p>
          <a:p>
            <a:pPr marL="0" indent="0">
              <a:buNone/>
            </a:pPr>
            <a:r>
              <a:rPr lang="en-GB" sz="1600" b="0" i="0" dirty="0" err="1">
                <a:effectLst/>
              </a:rPr>
              <a:t>Veletsianios</a:t>
            </a:r>
            <a:r>
              <a:rPr lang="en-GB" sz="1600" b="0" i="0" dirty="0">
                <a:effectLst/>
              </a:rPr>
              <a:t>, G., &amp; Moe, R. (2017, April 10). </a:t>
            </a:r>
            <a:r>
              <a:rPr lang="en-GB" sz="1600" b="0" i="1" dirty="0">
                <a:effectLst/>
              </a:rPr>
              <a:t>The Rise of Educational Technology as a Sociocultural and Ideological Phenomenon</a:t>
            </a:r>
            <a:r>
              <a:rPr lang="en-GB" sz="1600" b="0" i="0" dirty="0">
                <a:effectLst/>
              </a:rPr>
              <a:t>. Educause Review. </a:t>
            </a:r>
            <a:r>
              <a:rPr lang="en-GB" sz="1600" b="0" i="0" dirty="0">
                <a:effectLst/>
                <a:hlinkClick r:id="rId2"/>
              </a:rPr>
              <a:t>https://er.educause.edu/articles/2017/4/the-rise-of-educational-technology-as-a-sociocultural-and-ideological-phenomenon</a:t>
            </a:r>
            <a:endParaRPr lang="en-US" sz="1600" dirty="0"/>
          </a:p>
        </p:txBody>
      </p:sp>
      <p:pic>
        <p:nvPicPr>
          <p:cNvPr id="9" name="Picture 8" descr="A white background with black text&#10;&#10;Description automatically generated with low confidence">
            <a:extLst>
              <a:ext uri="{FF2B5EF4-FFF2-40B4-BE49-F238E27FC236}">
                <a16:creationId xmlns:a16="http://schemas.microsoft.com/office/drawing/2014/main" id="{7D167DD6-F99A-27E2-BFF2-9EFD09C5119D}"/>
              </a:ext>
            </a:extLst>
          </p:cNvPr>
          <p:cNvPicPr>
            <a:picLocks noChangeAspect="1"/>
          </p:cNvPicPr>
          <p:nvPr/>
        </p:nvPicPr>
        <p:blipFill rotWithShape="1">
          <a:blip r:embed="rId3"/>
          <a:srcRect r="19665"/>
          <a:stretch/>
        </p:blipFill>
        <p:spPr>
          <a:xfrm>
            <a:off x="6847872" y="1911493"/>
            <a:ext cx="4989901" cy="2388973"/>
          </a:xfrm>
          <a:prstGeom prst="rect">
            <a:avLst/>
          </a:prstGeom>
        </p:spPr>
      </p:pic>
      <p:sp>
        <p:nvSpPr>
          <p:cNvPr id="13" name="TextBox 12">
            <a:extLst>
              <a:ext uri="{FF2B5EF4-FFF2-40B4-BE49-F238E27FC236}">
                <a16:creationId xmlns:a16="http://schemas.microsoft.com/office/drawing/2014/main" id="{B7002E17-4565-55FD-172D-2ADB9A474E00}"/>
              </a:ext>
            </a:extLst>
          </p:cNvPr>
          <p:cNvSpPr txBox="1"/>
          <p:nvPr/>
        </p:nvSpPr>
        <p:spPr>
          <a:xfrm>
            <a:off x="6847872" y="4130902"/>
            <a:ext cx="4149642" cy="523220"/>
          </a:xfrm>
          <a:prstGeom prst="rect">
            <a:avLst/>
          </a:prstGeom>
          <a:noFill/>
        </p:spPr>
        <p:txBody>
          <a:bodyPr wrap="square">
            <a:spAutoFit/>
          </a:bodyPr>
          <a:lstStyle/>
          <a:p>
            <a:r>
              <a:rPr lang="en-GB" sz="1400" b="0" i="0" dirty="0">
                <a:solidFill>
                  <a:srgbClr val="52606D"/>
                </a:solidFill>
                <a:effectLst/>
                <a:latin typeface="-apple-system"/>
              </a:rPr>
              <a:t>(https://</a:t>
            </a:r>
            <a:r>
              <a:rPr lang="en-GB" sz="1400" b="0" i="0" dirty="0" err="1">
                <a:solidFill>
                  <a:srgbClr val="52606D"/>
                </a:solidFill>
                <a:effectLst/>
                <a:latin typeface="-apple-system"/>
              </a:rPr>
              <a:t>hbr.org</a:t>
            </a:r>
            <a:r>
              <a:rPr lang="en-GB" sz="1400" b="0" i="0" dirty="0">
                <a:solidFill>
                  <a:srgbClr val="52606D"/>
                </a:solidFill>
                <a:effectLst/>
                <a:latin typeface="-apple-system"/>
              </a:rPr>
              <a:t>/2019/11/6-reasons-why-higher-education-needs-to-be-disrupted)</a:t>
            </a:r>
            <a:endParaRPr lang="en-US" sz="1400" dirty="0"/>
          </a:p>
        </p:txBody>
      </p:sp>
    </p:spTree>
    <p:extLst>
      <p:ext uri="{BB962C8B-B14F-4D97-AF65-F5344CB8AC3E}">
        <p14:creationId xmlns:p14="http://schemas.microsoft.com/office/powerpoint/2010/main" val="1407237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9BC8E-FA53-6F02-77AA-B255EDF8065F}"/>
              </a:ext>
            </a:extLst>
          </p:cNvPr>
          <p:cNvSpPr>
            <a:spLocks noGrp="1"/>
          </p:cNvSpPr>
          <p:nvPr>
            <p:ph type="title"/>
          </p:nvPr>
        </p:nvSpPr>
        <p:spPr/>
        <p:txBody>
          <a:bodyPr/>
          <a:lstStyle/>
          <a:p>
            <a:r>
              <a:rPr lang="en-US" dirty="0"/>
              <a:t>Risky Business</a:t>
            </a:r>
          </a:p>
        </p:txBody>
      </p:sp>
      <p:sp>
        <p:nvSpPr>
          <p:cNvPr id="3" name="Content Placeholder 2">
            <a:extLst>
              <a:ext uri="{FF2B5EF4-FFF2-40B4-BE49-F238E27FC236}">
                <a16:creationId xmlns:a16="http://schemas.microsoft.com/office/drawing/2014/main" id="{1CAE6465-C1D5-C65A-CFD2-E617387598D4}"/>
              </a:ext>
            </a:extLst>
          </p:cNvPr>
          <p:cNvSpPr>
            <a:spLocks noGrp="1"/>
          </p:cNvSpPr>
          <p:nvPr>
            <p:ph idx="1"/>
          </p:nvPr>
        </p:nvSpPr>
        <p:spPr/>
        <p:txBody>
          <a:bodyPr/>
          <a:lstStyle/>
          <a:p>
            <a:endParaRPr lang="en-US" dirty="0"/>
          </a:p>
        </p:txBody>
      </p:sp>
      <p:pic>
        <p:nvPicPr>
          <p:cNvPr id="1026" name="Picture 2">
            <a:extLst>
              <a:ext uri="{FF2B5EF4-FFF2-40B4-BE49-F238E27FC236}">
                <a16:creationId xmlns:a16="http://schemas.microsoft.com/office/drawing/2014/main" id="{E644C549-0874-4996-AB54-FC83DE9801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84" y="1408670"/>
            <a:ext cx="10647416" cy="29321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96985D3-C7DD-0487-EC80-7044262F0BAC}"/>
              </a:ext>
            </a:extLst>
          </p:cNvPr>
          <p:cNvSpPr txBox="1"/>
          <p:nvPr/>
        </p:nvSpPr>
        <p:spPr>
          <a:xfrm>
            <a:off x="838199" y="4461084"/>
            <a:ext cx="10515599" cy="584775"/>
          </a:xfrm>
          <a:prstGeom prst="rect">
            <a:avLst/>
          </a:prstGeom>
          <a:noFill/>
        </p:spPr>
        <p:txBody>
          <a:bodyPr wrap="square">
            <a:spAutoFit/>
          </a:bodyPr>
          <a:lstStyle/>
          <a:p>
            <a:r>
              <a:rPr lang="en-GB" sz="1600" b="0" i="0" dirty="0">
                <a:solidFill>
                  <a:srgbClr val="52606D"/>
                </a:solidFill>
                <a:effectLst/>
              </a:rPr>
              <a:t>(https://</a:t>
            </a:r>
            <a:r>
              <a:rPr lang="en-GB" sz="1600" b="0" i="0" dirty="0" err="1">
                <a:solidFill>
                  <a:srgbClr val="52606D"/>
                </a:solidFill>
                <a:effectLst/>
              </a:rPr>
              <a:t>www.edsurge.com</a:t>
            </a:r>
            <a:r>
              <a:rPr lang="en-GB" sz="1600" b="0" i="0" dirty="0">
                <a:solidFill>
                  <a:srgbClr val="52606D"/>
                </a:solidFill>
                <a:effectLst/>
              </a:rPr>
              <a:t>/news/2022-08-25-college-s-use-of-exam-proctoring-software-to-scan-rooms-violated-privacy-rights-judge-finds)</a:t>
            </a:r>
            <a:endParaRPr lang="en-US" sz="1600" dirty="0"/>
          </a:p>
        </p:txBody>
      </p:sp>
    </p:spTree>
    <p:extLst>
      <p:ext uri="{BB962C8B-B14F-4D97-AF65-F5344CB8AC3E}">
        <p14:creationId xmlns:p14="http://schemas.microsoft.com/office/powerpoint/2010/main" val="728793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09BC8E-FA53-6F02-77AA-B255EDF8065F}"/>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Risky Business</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B1A176F-CA65-403C-3D5A-509C30D9719C}"/>
              </a:ext>
            </a:extLst>
          </p:cNvPr>
          <p:cNvSpPr txBox="1"/>
          <p:nvPr/>
        </p:nvSpPr>
        <p:spPr>
          <a:xfrm>
            <a:off x="838200" y="1929384"/>
            <a:ext cx="4709984" cy="4251960"/>
          </a:xfrm>
          <a:prstGeom prst="rect">
            <a:avLst/>
          </a:prstGeom>
        </p:spPr>
        <p:txBody>
          <a:bodyPr vert="horz" lIns="91440" tIns="45720" rIns="91440" bIns="45720" rtlCol="0">
            <a:normAutofit/>
          </a:bodyPr>
          <a:lstStyle/>
          <a:p>
            <a:pPr>
              <a:lnSpc>
                <a:spcPct val="90000"/>
              </a:lnSpc>
              <a:spcAft>
                <a:spcPts val="600"/>
              </a:spcAft>
            </a:pPr>
            <a:r>
              <a:rPr lang="en-US" sz="2400" i="1" dirty="0"/>
              <a:t>“Despite the relatively prosaic nature of educational technology as a field of study, online proctoring was a contentious topic to be researching during 2020.”</a:t>
            </a:r>
          </a:p>
          <a:p>
            <a:pPr indent="-228600">
              <a:lnSpc>
                <a:spcPct val="90000"/>
              </a:lnSpc>
              <a:spcAft>
                <a:spcPts val="600"/>
              </a:spcAft>
              <a:buFont typeface="Arial" panose="020B0604020202020204" pitchFamily="34" charset="0"/>
              <a:buChar char="•"/>
            </a:pPr>
            <a:endParaRPr lang="en-US" sz="2200" dirty="0"/>
          </a:p>
          <a:p>
            <a:pPr>
              <a:lnSpc>
                <a:spcPct val="90000"/>
              </a:lnSpc>
              <a:spcAft>
                <a:spcPts val="600"/>
              </a:spcAft>
            </a:pPr>
            <a:r>
              <a:rPr lang="en-US" sz="1600" dirty="0"/>
              <a:t>Selwyn, N., O’Neill, C., Smith, G., </a:t>
            </a:r>
            <a:r>
              <a:rPr lang="en-US" sz="1600" dirty="0" err="1"/>
              <a:t>Andrejevic</a:t>
            </a:r>
            <a:r>
              <a:rPr lang="en-US" sz="1600" dirty="0"/>
              <a:t>, M., &amp; Gu, X. (2023). A necessary evil? The rise of online exam proctoring in Australian universities. </a:t>
            </a:r>
            <a:r>
              <a:rPr lang="en-US" sz="1600" i="1" dirty="0"/>
              <a:t>Media International Australia</a:t>
            </a:r>
            <a:r>
              <a:rPr lang="en-US" sz="1600" dirty="0"/>
              <a:t>, </a:t>
            </a:r>
            <a:r>
              <a:rPr lang="en-US" sz="1600" i="1" dirty="0"/>
              <a:t>186</a:t>
            </a:r>
            <a:r>
              <a:rPr lang="en-US" sz="1600" dirty="0"/>
              <a:t>(1), 149–164. </a:t>
            </a:r>
            <a:r>
              <a:rPr lang="en-US" sz="1600" dirty="0">
                <a:hlinkClick r:id="rId2"/>
              </a:rPr>
              <a:t>https://doi.org/10.1177/1329878X211005862</a:t>
            </a:r>
            <a:endParaRPr lang="en-US" sz="1600" dirty="0"/>
          </a:p>
        </p:txBody>
      </p:sp>
      <p:pic>
        <p:nvPicPr>
          <p:cNvPr id="8" name="Picture 7" descr="A picture containing human face, text, screenshot, glasses&#10;&#10;Description automatically generated">
            <a:extLst>
              <a:ext uri="{FF2B5EF4-FFF2-40B4-BE49-F238E27FC236}">
                <a16:creationId xmlns:a16="http://schemas.microsoft.com/office/drawing/2014/main" id="{152121B8-C864-3D7B-6B24-81F533F35B01}"/>
              </a:ext>
            </a:extLst>
          </p:cNvPr>
          <p:cNvPicPr>
            <a:picLocks noChangeAspect="1"/>
          </p:cNvPicPr>
          <p:nvPr/>
        </p:nvPicPr>
        <p:blipFill>
          <a:blip r:embed="rId3"/>
          <a:stretch>
            <a:fillRect/>
          </a:stretch>
        </p:blipFill>
        <p:spPr>
          <a:xfrm>
            <a:off x="5375725" y="1864009"/>
            <a:ext cx="6610329" cy="3330985"/>
          </a:xfrm>
          <a:prstGeom prst="rect">
            <a:avLst/>
          </a:prstGeom>
        </p:spPr>
      </p:pic>
    </p:spTree>
    <p:extLst>
      <p:ext uri="{BB962C8B-B14F-4D97-AF65-F5344CB8AC3E}">
        <p14:creationId xmlns:p14="http://schemas.microsoft.com/office/powerpoint/2010/main" val="2349245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1B6FB1-F77F-72EC-838E-196E176884E9}"/>
              </a:ext>
            </a:extLst>
          </p:cNvPr>
          <p:cNvSpPr>
            <a:spLocks noGrp="1"/>
          </p:cNvSpPr>
          <p:nvPr>
            <p:ph type="title"/>
          </p:nvPr>
        </p:nvSpPr>
        <p:spPr>
          <a:xfrm>
            <a:off x="686834" y="1153572"/>
            <a:ext cx="3200400" cy="4461163"/>
          </a:xfrm>
        </p:spPr>
        <p:txBody>
          <a:bodyPr>
            <a:normAutofit/>
          </a:bodyPr>
          <a:lstStyle/>
          <a:p>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5D91F30-1978-9592-AD0E-F8F6745329E7}"/>
              </a:ext>
            </a:extLst>
          </p:cNvPr>
          <p:cNvSpPr>
            <a:spLocks noGrp="1"/>
          </p:cNvSpPr>
          <p:nvPr>
            <p:ph idx="1"/>
          </p:nvPr>
        </p:nvSpPr>
        <p:spPr>
          <a:xfrm>
            <a:off x="4447308" y="591344"/>
            <a:ext cx="6906491" cy="5585619"/>
          </a:xfrm>
        </p:spPr>
        <p:txBody>
          <a:bodyPr anchor="ctr">
            <a:normAutofit/>
          </a:bodyPr>
          <a:lstStyle/>
          <a:p>
            <a:pPr marL="0" indent="0">
              <a:buNone/>
            </a:pPr>
            <a:r>
              <a:rPr lang="en-US" dirty="0"/>
              <a:t>Edtech is complicit in narratives of disruption and presented as a ”solution” to a problem. </a:t>
            </a:r>
          </a:p>
          <a:p>
            <a:pPr marL="0" indent="0">
              <a:buNone/>
            </a:pPr>
            <a:endParaRPr lang="en-US" dirty="0"/>
          </a:p>
          <a:p>
            <a:pPr marL="0" indent="0">
              <a:buNone/>
            </a:pPr>
            <a:r>
              <a:rPr lang="en-GB" i="0" dirty="0">
                <a:effectLst/>
              </a:rPr>
              <a:t>Ethics are a structural consideration in one area of education, and a risky business to engage with in another.</a:t>
            </a:r>
            <a:endParaRPr lang="en-US" dirty="0"/>
          </a:p>
        </p:txBody>
      </p:sp>
    </p:spTree>
    <p:extLst>
      <p:ext uri="{BB962C8B-B14F-4D97-AF65-F5344CB8AC3E}">
        <p14:creationId xmlns:p14="http://schemas.microsoft.com/office/powerpoint/2010/main" val="1588037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97BA9D-CBE1-3A3A-8D71-4EFADA666201}"/>
              </a:ext>
            </a:extLst>
          </p:cNvPr>
          <p:cNvSpPr>
            <a:spLocks noGrp="1"/>
          </p:cNvSpPr>
          <p:nvPr>
            <p:ph type="title"/>
          </p:nvPr>
        </p:nvSpPr>
        <p:spPr>
          <a:xfrm>
            <a:off x="640080" y="325369"/>
            <a:ext cx="4368602" cy="1956841"/>
          </a:xfrm>
        </p:spPr>
        <p:txBody>
          <a:bodyPr anchor="b">
            <a:normAutofit/>
          </a:bodyPr>
          <a:lstStyle/>
          <a:p>
            <a:r>
              <a:rPr lang="en-US" sz="5400"/>
              <a:t>Edtech is killing us</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DFF29F51-AA35-D3DF-AFF6-7EB8A566F421}"/>
              </a:ext>
            </a:extLst>
          </p:cNvPr>
          <p:cNvSpPr>
            <a:spLocks noGrp="1"/>
          </p:cNvSpPr>
          <p:nvPr>
            <p:ph idx="1"/>
          </p:nvPr>
        </p:nvSpPr>
        <p:spPr>
          <a:xfrm>
            <a:off x="640080" y="2872899"/>
            <a:ext cx="4243589" cy="3320668"/>
          </a:xfrm>
        </p:spPr>
        <p:txBody>
          <a:bodyPr>
            <a:normAutofit/>
          </a:bodyPr>
          <a:lstStyle/>
          <a:p>
            <a:pPr marL="0" indent="0">
              <a:buNone/>
            </a:pPr>
            <a:r>
              <a:rPr lang="en-GB" sz="2200" b="1" i="0" dirty="0">
                <a:effectLst/>
                <a:latin typeface="-apple-system"/>
              </a:rPr>
              <a:t>We live in a period of edtech excess that is fuelling increasing disadvantage and climate crisis.</a:t>
            </a:r>
          </a:p>
        </p:txBody>
      </p:sp>
      <p:pic>
        <p:nvPicPr>
          <p:cNvPr id="9" name="Picture 8" descr="A picture containing outdoor, sky, cloud, tree&#10;&#10;Description automatically generated">
            <a:extLst>
              <a:ext uri="{FF2B5EF4-FFF2-40B4-BE49-F238E27FC236}">
                <a16:creationId xmlns:a16="http://schemas.microsoft.com/office/drawing/2014/main" id="{C0074F55-502F-0598-D2D3-7D75DE8247C7}"/>
              </a:ext>
            </a:extLst>
          </p:cNvPr>
          <p:cNvPicPr>
            <a:picLocks noChangeAspect="1"/>
          </p:cNvPicPr>
          <p:nvPr/>
        </p:nvPicPr>
        <p:blipFill rotWithShape="1">
          <a:blip r:embed="rId2"/>
          <a:srcRect l="14251" r="1052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30591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2ADEB-474A-E275-F033-DD782723A8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AA3AE4-6FEF-E3D8-19C7-7D667DCA7ECF}"/>
              </a:ext>
            </a:extLst>
          </p:cNvPr>
          <p:cNvSpPr>
            <a:spLocks noGrp="1"/>
          </p:cNvSpPr>
          <p:nvPr>
            <p:ph idx="1"/>
          </p:nvPr>
        </p:nvSpPr>
        <p:spPr/>
        <p:txBody>
          <a:bodyPr/>
          <a:lstStyle/>
          <a:p>
            <a:endParaRPr lang="en-US"/>
          </a:p>
        </p:txBody>
      </p:sp>
      <p:pic>
        <p:nvPicPr>
          <p:cNvPr id="4" name="Content Placeholder 4" descr="A screen shot of a black background&#10;&#10;Description automatically generated with low confidence">
            <a:extLst>
              <a:ext uri="{FF2B5EF4-FFF2-40B4-BE49-F238E27FC236}">
                <a16:creationId xmlns:a16="http://schemas.microsoft.com/office/drawing/2014/main" id="{F6FA91A3-7322-1800-C998-088F303E155E}"/>
              </a:ext>
            </a:extLst>
          </p:cNvPr>
          <p:cNvPicPr>
            <a:picLocks noChangeAspect="1"/>
          </p:cNvPicPr>
          <p:nvPr/>
        </p:nvPicPr>
        <p:blipFill>
          <a:blip r:embed="rId2"/>
          <a:stretch>
            <a:fillRect/>
          </a:stretch>
        </p:blipFill>
        <p:spPr>
          <a:xfrm>
            <a:off x="630038" y="245157"/>
            <a:ext cx="10931924" cy="5643632"/>
          </a:xfrm>
          <a:prstGeom prst="rect">
            <a:avLst/>
          </a:prstGeom>
        </p:spPr>
      </p:pic>
      <p:sp>
        <p:nvSpPr>
          <p:cNvPr id="5" name="TextBox 4">
            <a:extLst>
              <a:ext uri="{FF2B5EF4-FFF2-40B4-BE49-F238E27FC236}">
                <a16:creationId xmlns:a16="http://schemas.microsoft.com/office/drawing/2014/main" id="{3145AC43-4A59-A711-565C-741F7E26DCB8}"/>
              </a:ext>
            </a:extLst>
          </p:cNvPr>
          <p:cNvSpPr txBox="1"/>
          <p:nvPr/>
        </p:nvSpPr>
        <p:spPr>
          <a:xfrm>
            <a:off x="630038" y="5966512"/>
            <a:ext cx="10515601" cy="646331"/>
          </a:xfrm>
          <a:prstGeom prst="rect">
            <a:avLst/>
          </a:prstGeom>
          <a:noFill/>
        </p:spPr>
        <p:txBody>
          <a:bodyPr wrap="square" rtlCol="0">
            <a:spAutoFit/>
          </a:bodyPr>
          <a:lstStyle/>
          <a:p>
            <a:r>
              <a:rPr lang="en-GB" b="0" i="0" dirty="0">
                <a:solidFill>
                  <a:srgbClr val="3E4C59"/>
                </a:solidFill>
                <a:effectLst/>
                <a:latin typeface="-apple-system"/>
              </a:rPr>
              <a:t>Talk by Neil Selwyn, given to Centre for Research in Digital Education at University of Edinburgh: </a:t>
            </a:r>
            <a:r>
              <a:rPr lang="en-GB" b="0" i="0" dirty="0">
                <a:effectLst/>
                <a:latin typeface="-apple-system"/>
                <a:hlinkClick r:id="rId3"/>
              </a:rPr>
              <a:t>Studying digital education in times of climate crisis: what can we do?</a:t>
            </a:r>
            <a:endParaRPr lang="en-US" dirty="0"/>
          </a:p>
        </p:txBody>
      </p:sp>
    </p:spTree>
    <p:extLst>
      <p:ext uri="{BB962C8B-B14F-4D97-AF65-F5344CB8AC3E}">
        <p14:creationId xmlns:p14="http://schemas.microsoft.com/office/powerpoint/2010/main" val="1375914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6B310-9160-6CD6-3F20-86DF69DFE7ED}"/>
              </a:ext>
            </a:extLst>
          </p:cNvPr>
          <p:cNvSpPr>
            <a:spLocks noGrp="1"/>
          </p:cNvSpPr>
          <p:nvPr>
            <p:ph type="title"/>
          </p:nvPr>
        </p:nvSpPr>
        <p:spPr/>
        <p:txBody>
          <a:bodyPr/>
          <a:lstStyle/>
          <a:p>
            <a:r>
              <a:rPr lang="en-US" dirty="0"/>
              <a:t>5 Things    You Need To Know </a:t>
            </a:r>
          </a:p>
        </p:txBody>
      </p:sp>
      <p:sp>
        <p:nvSpPr>
          <p:cNvPr id="3" name="Content Placeholder 2">
            <a:extLst>
              <a:ext uri="{FF2B5EF4-FFF2-40B4-BE49-F238E27FC236}">
                <a16:creationId xmlns:a16="http://schemas.microsoft.com/office/drawing/2014/main" id="{812CACC5-F23B-B0E6-F474-7F4ABE697D77}"/>
              </a:ext>
            </a:extLst>
          </p:cNvPr>
          <p:cNvSpPr>
            <a:spLocks noGrp="1"/>
          </p:cNvSpPr>
          <p:nvPr>
            <p:ph idx="1"/>
          </p:nvPr>
        </p:nvSpPr>
        <p:spPr/>
        <p:txBody>
          <a:bodyPr/>
          <a:lstStyle/>
          <a:p>
            <a:pPr marL="514350" indent="-514350">
              <a:buFont typeface="+mj-lt"/>
              <a:buAutoNum type="arabicPeriod"/>
            </a:pPr>
            <a:r>
              <a:rPr lang="en-US" dirty="0"/>
              <a:t>Edtech is big business</a:t>
            </a:r>
          </a:p>
          <a:p>
            <a:pPr marL="514350" indent="-514350">
              <a:buFont typeface="+mj-lt"/>
              <a:buAutoNum type="arabicPeriod"/>
            </a:pPr>
            <a:r>
              <a:rPr lang="en-US" dirty="0"/>
              <a:t>Edtech is not a tool</a:t>
            </a:r>
          </a:p>
          <a:p>
            <a:pPr marL="514350" indent="-514350">
              <a:buFont typeface="+mj-lt"/>
              <a:buAutoNum type="arabicPeriod"/>
            </a:pPr>
            <a:r>
              <a:rPr lang="en-US" dirty="0"/>
              <a:t>Edtech is not neutral</a:t>
            </a:r>
          </a:p>
          <a:p>
            <a:pPr marL="514350" indent="-514350">
              <a:buFont typeface="+mj-lt"/>
              <a:buAutoNum type="arabicPeriod"/>
            </a:pPr>
            <a:r>
              <a:rPr lang="en-US" dirty="0"/>
              <a:t>Edtech is killing us</a:t>
            </a:r>
          </a:p>
          <a:p>
            <a:pPr marL="514350" indent="-514350">
              <a:buFont typeface="+mj-lt"/>
              <a:buAutoNum type="arabicPeriod"/>
            </a:pPr>
            <a:r>
              <a:rPr lang="en-US" dirty="0"/>
              <a:t>Edtech procurement is broken</a:t>
            </a:r>
          </a:p>
        </p:txBody>
      </p:sp>
      <p:sp>
        <p:nvSpPr>
          <p:cNvPr id="4" name="TextBox 3">
            <a:extLst>
              <a:ext uri="{FF2B5EF4-FFF2-40B4-BE49-F238E27FC236}">
                <a16:creationId xmlns:a16="http://schemas.microsoft.com/office/drawing/2014/main" id="{6FD15764-5BB3-C82C-AC46-B0D345B106B8}"/>
              </a:ext>
            </a:extLst>
          </p:cNvPr>
          <p:cNvSpPr txBox="1"/>
          <p:nvPr/>
        </p:nvSpPr>
        <p:spPr>
          <a:xfrm rot="20751028">
            <a:off x="2172363" y="145818"/>
            <a:ext cx="2339853" cy="707886"/>
          </a:xfrm>
          <a:prstGeom prst="rect">
            <a:avLst/>
          </a:prstGeom>
          <a:noFill/>
        </p:spPr>
        <p:txBody>
          <a:bodyPr wrap="square" rtlCol="0">
            <a:spAutoFit/>
          </a:bodyPr>
          <a:lstStyle/>
          <a:p>
            <a:r>
              <a:rPr lang="en-US" sz="4000" dirty="0">
                <a:solidFill>
                  <a:srgbClr val="FF0000"/>
                </a:solidFill>
                <a:latin typeface="Bradley Hand" pitchFamily="2" charset="77"/>
                <a:cs typeface="Script MT Bold" panose="020F0502020204030204" pitchFamily="34" charset="0"/>
              </a:rPr>
              <a:t>I think</a:t>
            </a:r>
          </a:p>
        </p:txBody>
      </p:sp>
      <p:sp>
        <p:nvSpPr>
          <p:cNvPr id="6" name="TextBox 5">
            <a:extLst>
              <a:ext uri="{FF2B5EF4-FFF2-40B4-BE49-F238E27FC236}">
                <a16:creationId xmlns:a16="http://schemas.microsoft.com/office/drawing/2014/main" id="{5E258F00-A73A-E70A-F4C1-DEC28FD25D50}"/>
              </a:ext>
            </a:extLst>
          </p:cNvPr>
          <p:cNvSpPr txBox="1"/>
          <p:nvPr/>
        </p:nvSpPr>
        <p:spPr>
          <a:xfrm>
            <a:off x="2753711" y="873262"/>
            <a:ext cx="672662" cy="646331"/>
          </a:xfrm>
          <a:prstGeom prst="rect">
            <a:avLst/>
          </a:prstGeom>
          <a:noFill/>
        </p:spPr>
        <p:txBody>
          <a:bodyPr wrap="square">
            <a:spAutoFit/>
          </a:bodyPr>
          <a:lstStyle/>
          <a:p>
            <a:r>
              <a:rPr lang="en-US" sz="3600" b="1" dirty="0">
                <a:solidFill>
                  <a:srgbClr val="FF0000"/>
                </a:solidFill>
                <a:latin typeface="Bradley Hand" pitchFamily="2" charset="77"/>
                <a:cs typeface="Script MT Bold" panose="020F0502020204030204" pitchFamily="34" charset="0"/>
              </a:rPr>
              <a:t>^</a:t>
            </a:r>
          </a:p>
        </p:txBody>
      </p:sp>
    </p:spTree>
    <p:extLst>
      <p:ext uri="{BB962C8B-B14F-4D97-AF65-F5344CB8AC3E}">
        <p14:creationId xmlns:p14="http://schemas.microsoft.com/office/powerpoint/2010/main" val="2546753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96C93F-17E1-0105-86FC-3B8C4E12F660}"/>
              </a:ext>
            </a:extLst>
          </p:cNvPr>
          <p:cNvSpPr>
            <a:spLocks noGrp="1"/>
          </p:cNvSpPr>
          <p:nvPr>
            <p:ph type="title"/>
          </p:nvPr>
        </p:nvSpPr>
        <p:spPr>
          <a:xfrm>
            <a:off x="838200" y="365125"/>
            <a:ext cx="10515600" cy="1325563"/>
          </a:xfrm>
        </p:spPr>
        <p:txBody>
          <a:bodyPr>
            <a:normAutofit/>
          </a:bodyPr>
          <a:lstStyle/>
          <a:p>
            <a:r>
              <a:rPr lang="en-US" sz="5400"/>
              <a:t>Less tech, more just outcomes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1E29A3-CBED-D422-ACF8-3157CA55482F}"/>
              </a:ext>
            </a:extLst>
          </p:cNvPr>
          <p:cNvSpPr>
            <a:spLocks noGrp="1"/>
          </p:cNvSpPr>
          <p:nvPr>
            <p:ph idx="1"/>
          </p:nvPr>
        </p:nvSpPr>
        <p:spPr>
          <a:xfrm>
            <a:off x="838200" y="1929384"/>
            <a:ext cx="10515600" cy="4251960"/>
          </a:xfrm>
        </p:spPr>
        <p:txBody>
          <a:bodyPr>
            <a:normAutofit/>
          </a:bodyPr>
          <a:lstStyle/>
          <a:p>
            <a:pPr marL="0" lvl="0" indent="0">
              <a:buSzPts val="1000"/>
              <a:buNone/>
              <a:tabLst>
                <a:tab pos="457200" algn="l"/>
              </a:tabLst>
            </a:pPr>
            <a:r>
              <a:rPr lang="en-GB" dirty="0">
                <a:effectLst/>
                <a:ea typeface="Times New Roman" panose="02020603050405020304" pitchFamily="18" charset="0"/>
              </a:rPr>
              <a:t>Where does OER fit?</a:t>
            </a:r>
          </a:p>
          <a:p>
            <a:pPr marL="0" lvl="0" indent="0">
              <a:buSzPts val="1000"/>
              <a:buNone/>
              <a:tabLst>
                <a:tab pos="457200" algn="l"/>
              </a:tabLst>
            </a:pPr>
            <a:r>
              <a:rPr lang="en-GB" dirty="0">
                <a:effectLst/>
                <a:ea typeface="Times New Roman" panose="02020603050405020304" pitchFamily="18" charset="0"/>
              </a:rPr>
              <a:t>What about our commitments to reconciliation (which has to include responsible use of natural resources)?</a:t>
            </a:r>
          </a:p>
          <a:p>
            <a:pPr marL="0" lvl="0" indent="0">
              <a:buSzPts val="1000"/>
              <a:buNone/>
              <a:tabLst>
                <a:tab pos="457200" algn="l"/>
              </a:tabLst>
            </a:pPr>
            <a:r>
              <a:rPr lang="en-GB" dirty="0">
                <a:effectLst/>
                <a:ea typeface="Times New Roman" panose="02020603050405020304" pitchFamily="18" charset="0"/>
              </a:rPr>
              <a:t>Just how do we reach some of the most marginalised learners in Canada?</a:t>
            </a:r>
          </a:p>
        </p:txBody>
      </p:sp>
    </p:spTree>
    <p:extLst>
      <p:ext uri="{BB962C8B-B14F-4D97-AF65-F5344CB8AC3E}">
        <p14:creationId xmlns:p14="http://schemas.microsoft.com/office/powerpoint/2010/main" val="2822074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3A4A18-81EF-3411-226F-F100F138A356}"/>
              </a:ext>
            </a:extLst>
          </p:cNvPr>
          <p:cNvSpPr>
            <a:spLocks noGrp="1"/>
          </p:cNvSpPr>
          <p:nvPr>
            <p:ph type="title"/>
          </p:nvPr>
        </p:nvSpPr>
        <p:spPr>
          <a:xfrm>
            <a:off x="838200" y="365125"/>
            <a:ext cx="10515600" cy="1325563"/>
          </a:xfrm>
        </p:spPr>
        <p:txBody>
          <a:bodyPr>
            <a:normAutofit/>
          </a:bodyPr>
          <a:lstStyle/>
          <a:p>
            <a:r>
              <a:rPr lang="en-US" sz="5400" dirty="0"/>
              <a:t>Ecocritical Awareness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D3188D-34A2-CD60-3304-84D63FF683A2}"/>
              </a:ext>
            </a:extLst>
          </p:cNvPr>
          <p:cNvSpPr>
            <a:spLocks noGrp="1"/>
          </p:cNvSpPr>
          <p:nvPr>
            <p:ph idx="1"/>
          </p:nvPr>
        </p:nvSpPr>
        <p:spPr>
          <a:xfrm>
            <a:off x="838200" y="1929384"/>
            <a:ext cx="10515600" cy="4251960"/>
          </a:xfrm>
        </p:spPr>
        <p:txBody>
          <a:bodyPr>
            <a:normAutofit/>
          </a:bodyPr>
          <a:lstStyle/>
          <a:p>
            <a:pPr marL="0" indent="0">
              <a:buNone/>
            </a:pPr>
            <a:r>
              <a:rPr lang="en-US" i="1" dirty="0"/>
              <a:t>“This observation means that the reorientation of the field of educational technology to reconceptualize it’s relationship with the environment is inherently bound up with its relationship to social justice in a globalized world.”</a:t>
            </a:r>
          </a:p>
          <a:p>
            <a:pPr marL="0" indent="0">
              <a:buNone/>
            </a:pPr>
            <a:endParaRPr lang="en-US" sz="2200" dirty="0"/>
          </a:p>
          <a:p>
            <a:pPr marL="0" indent="0">
              <a:buNone/>
            </a:pPr>
            <a:r>
              <a:rPr lang="en-GB" sz="1600" dirty="0" err="1">
                <a:effectLst/>
              </a:rPr>
              <a:t>Werse</a:t>
            </a:r>
            <a:r>
              <a:rPr lang="en-GB" sz="1600" dirty="0">
                <a:effectLst/>
              </a:rPr>
              <a:t>, N. R. (2023). The quest to cultivate an ecocritical awareness in educational technology scholarship: A question of disciplinary focus in the age of environmental crisis. </a:t>
            </a:r>
            <a:r>
              <a:rPr lang="en-GB" sz="1600" i="1" dirty="0">
                <a:effectLst/>
              </a:rPr>
              <a:t>British Journal of Educational Technology</a:t>
            </a:r>
            <a:r>
              <a:rPr lang="en-GB" sz="1600" dirty="0">
                <a:effectLst/>
              </a:rPr>
              <a:t>, </a:t>
            </a:r>
            <a:r>
              <a:rPr lang="en-GB" sz="1600" i="1" dirty="0">
                <a:effectLst/>
              </a:rPr>
              <a:t>0</a:t>
            </a:r>
            <a:r>
              <a:rPr lang="en-GB" sz="1600" dirty="0">
                <a:effectLst/>
              </a:rPr>
              <a:t>, 1–17. https://</a:t>
            </a:r>
            <a:r>
              <a:rPr lang="en-GB" sz="1600" dirty="0" err="1">
                <a:effectLst/>
              </a:rPr>
              <a:t>doi.org</a:t>
            </a:r>
            <a:r>
              <a:rPr lang="en-GB" sz="1600" dirty="0">
                <a:effectLst/>
              </a:rPr>
              <a:t>/10.1111/bjet.13327 </a:t>
            </a:r>
            <a:endParaRPr lang="en-GB" sz="1600" dirty="0"/>
          </a:p>
          <a:p>
            <a:pPr marL="0" indent="0">
              <a:buNone/>
            </a:pPr>
            <a:endParaRPr lang="en-US" sz="2200" dirty="0"/>
          </a:p>
        </p:txBody>
      </p:sp>
    </p:spTree>
    <p:extLst>
      <p:ext uri="{BB962C8B-B14F-4D97-AF65-F5344CB8AC3E}">
        <p14:creationId xmlns:p14="http://schemas.microsoft.com/office/powerpoint/2010/main" val="2302778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FD3534-4757-8CD1-C05D-C9921A71531F}"/>
              </a:ext>
            </a:extLst>
          </p:cNvPr>
          <p:cNvSpPr>
            <a:spLocks noGrp="1"/>
          </p:cNvSpPr>
          <p:nvPr>
            <p:ph type="title"/>
          </p:nvPr>
        </p:nvSpPr>
        <p:spPr>
          <a:xfrm>
            <a:off x="838200" y="365125"/>
            <a:ext cx="10515600" cy="1325563"/>
          </a:xfrm>
        </p:spPr>
        <p:txBody>
          <a:bodyPr>
            <a:normAutofit/>
          </a:bodyPr>
          <a:lstStyle/>
          <a:p>
            <a:r>
              <a:rPr lang="en-US" sz="5400"/>
              <a:t>Digital Literacies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EC04A1-1948-6E8D-6A5F-127D061D67C2}"/>
              </a:ext>
            </a:extLst>
          </p:cNvPr>
          <p:cNvSpPr>
            <a:spLocks noGrp="1"/>
          </p:cNvSpPr>
          <p:nvPr>
            <p:ph idx="1"/>
          </p:nvPr>
        </p:nvSpPr>
        <p:spPr>
          <a:xfrm>
            <a:off x="838200" y="1929384"/>
            <a:ext cx="10515600" cy="4251960"/>
          </a:xfrm>
        </p:spPr>
        <p:txBody>
          <a:bodyPr>
            <a:normAutofit/>
          </a:bodyPr>
          <a:lstStyle/>
          <a:p>
            <a:pPr marL="0" indent="0">
              <a:buNone/>
            </a:pPr>
            <a:r>
              <a:rPr lang="en-US" dirty="0"/>
              <a:t>“It is clear that academics and policy makers are committed to the development of digital literacy, and much work has been done to progress the field over the past number of decades. However, it appears that the impact of users’ digital lives on the environment has been largely left out of the debate and area of focus”.</a:t>
            </a:r>
          </a:p>
          <a:p>
            <a:pPr marL="0" indent="0">
              <a:buNone/>
            </a:pPr>
            <a:r>
              <a:rPr lang="en-GB" sz="1600" dirty="0">
                <a:effectLst/>
              </a:rPr>
              <a:t>Tiernan, P. (2022). Gently down the stream(</a:t>
            </a:r>
            <a:r>
              <a:rPr lang="en-GB" sz="1600" dirty="0" err="1">
                <a:effectLst/>
              </a:rPr>
              <a:t>ing</a:t>
            </a:r>
            <a:r>
              <a:rPr lang="en-GB" sz="1600" dirty="0">
                <a:effectLst/>
              </a:rPr>
              <a:t>): Can digital literacy help turn the tide on the climate crisis? </a:t>
            </a:r>
            <a:r>
              <a:rPr lang="en-GB" sz="1600" i="1" dirty="0">
                <a:effectLst/>
              </a:rPr>
              <a:t>Nordic Journal of Digital Literacy</a:t>
            </a:r>
            <a:r>
              <a:rPr lang="en-GB" sz="1600" dirty="0">
                <a:effectLst/>
              </a:rPr>
              <a:t>, </a:t>
            </a:r>
            <a:r>
              <a:rPr lang="en-GB" sz="1600" i="1" dirty="0">
                <a:effectLst/>
              </a:rPr>
              <a:t>17</a:t>
            </a:r>
            <a:r>
              <a:rPr lang="en-GB" sz="1600" dirty="0">
                <a:effectLst/>
              </a:rPr>
              <a:t>(3), 182–189. </a:t>
            </a:r>
            <a:r>
              <a:rPr lang="en-GB" sz="1600" dirty="0">
                <a:effectLst/>
                <a:hlinkClick r:id="rId2"/>
              </a:rPr>
              <a:t>https://doi.org/10.18261/njdl.17.3.4</a:t>
            </a:r>
            <a:endParaRPr lang="en-GB" sz="1600" dirty="0">
              <a:effectLst/>
            </a:endParaRPr>
          </a:p>
        </p:txBody>
      </p:sp>
    </p:spTree>
    <p:extLst>
      <p:ext uri="{BB962C8B-B14F-4D97-AF65-F5344CB8AC3E}">
        <p14:creationId xmlns:p14="http://schemas.microsoft.com/office/powerpoint/2010/main" val="1887213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032C99-855E-85B8-243F-4CF635021E0B}"/>
              </a:ext>
            </a:extLst>
          </p:cNvPr>
          <p:cNvSpPr>
            <a:spLocks noGrp="1"/>
          </p:cNvSpPr>
          <p:nvPr>
            <p:ph type="title"/>
          </p:nvPr>
        </p:nvSpPr>
        <p:spPr>
          <a:xfrm>
            <a:off x="686834" y="1153572"/>
            <a:ext cx="3200400" cy="4461163"/>
          </a:xfrm>
        </p:spPr>
        <p:txBody>
          <a:bodyPr>
            <a:normAutofit/>
          </a:bodyPr>
          <a:lstStyle/>
          <a:p>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7238CB4-0860-E594-2711-BFC32D9BD297}"/>
              </a:ext>
            </a:extLst>
          </p:cNvPr>
          <p:cNvSpPr>
            <a:spLocks noGrp="1"/>
          </p:cNvSpPr>
          <p:nvPr>
            <p:ph idx="1"/>
          </p:nvPr>
        </p:nvSpPr>
        <p:spPr>
          <a:xfrm>
            <a:off x="4447308" y="591344"/>
            <a:ext cx="6906491" cy="5585619"/>
          </a:xfrm>
        </p:spPr>
        <p:txBody>
          <a:bodyPr anchor="ctr">
            <a:normAutofit/>
          </a:bodyPr>
          <a:lstStyle/>
          <a:p>
            <a:pPr marL="0" indent="0">
              <a:buNone/>
            </a:pPr>
            <a:endParaRPr lang="en-GB" i="0" dirty="0">
              <a:effectLst/>
            </a:endParaRPr>
          </a:p>
          <a:p>
            <a:pPr marL="0" indent="0">
              <a:buNone/>
            </a:pPr>
            <a:r>
              <a:rPr lang="en-GB" i="0" dirty="0">
                <a:effectLst/>
              </a:rPr>
              <a:t>Should we be assessing the environmental footprint of our courses as a design and quality assurance activity much like might assess accessibility?</a:t>
            </a:r>
            <a:endParaRPr lang="en-GB" dirty="0"/>
          </a:p>
          <a:p>
            <a:pPr marL="0" indent="0">
              <a:buNone/>
            </a:pPr>
            <a:endParaRPr lang="en-GB" i="0" dirty="0">
              <a:effectLst/>
            </a:endParaRPr>
          </a:p>
          <a:p>
            <a:pPr marL="0" indent="0">
              <a:buNone/>
            </a:pPr>
            <a:r>
              <a:rPr lang="en-GB" dirty="0"/>
              <a:t>Do we need more edtech?</a:t>
            </a:r>
            <a:endParaRPr lang="en-GB" i="0" dirty="0">
              <a:effectLst/>
            </a:endParaRPr>
          </a:p>
        </p:txBody>
      </p:sp>
    </p:spTree>
    <p:extLst>
      <p:ext uri="{BB962C8B-B14F-4D97-AF65-F5344CB8AC3E}">
        <p14:creationId xmlns:p14="http://schemas.microsoft.com/office/powerpoint/2010/main" val="54567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644C7C-4779-485A-5825-877548EA93DE}"/>
              </a:ext>
            </a:extLst>
          </p:cNvPr>
          <p:cNvSpPr>
            <a:spLocks noGrp="1"/>
          </p:cNvSpPr>
          <p:nvPr>
            <p:ph type="title"/>
          </p:nvPr>
        </p:nvSpPr>
        <p:spPr>
          <a:xfrm>
            <a:off x="640080" y="325369"/>
            <a:ext cx="4368602" cy="1956841"/>
          </a:xfrm>
        </p:spPr>
        <p:txBody>
          <a:bodyPr anchor="b">
            <a:normAutofit/>
          </a:bodyPr>
          <a:lstStyle/>
          <a:p>
            <a:r>
              <a:rPr lang="en-US" sz="4200" dirty="0"/>
              <a:t>Edtech procurement is broken</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9A5B64AD-DE3F-DD64-9756-0EEFD19925B6}"/>
              </a:ext>
            </a:extLst>
          </p:cNvPr>
          <p:cNvSpPr>
            <a:spLocks noGrp="1"/>
          </p:cNvSpPr>
          <p:nvPr>
            <p:ph idx="1"/>
          </p:nvPr>
        </p:nvSpPr>
        <p:spPr>
          <a:xfrm>
            <a:off x="640080" y="2872899"/>
            <a:ext cx="4243589" cy="3320668"/>
          </a:xfrm>
        </p:spPr>
        <p:txBody>
          <a:bodyPr>
            <a:normAutofit/>
          </a:bodyPr>
          <a:lstStyle/>
          <a:p>
            <a:pPr marL="0" indent="0">
              <a:buNone/>
            </a:pPr>
            <a:r>
              <a:rPr lang="en-US" sz="2200" dirty="0"/>
              <a:t>We lack robust frameworks to help us navigate this territory within edtech procurement.</a:t>
            </a:r>
          </a:p>
        </p:txBody>
      </p:sp>
      <p:pic>
        <p:nvPicPr>
          <p:cNvPr id="5" name="Content Placeholder 4" descr="A picture containing ground, road, outdoor, street&#10;&#10;Description automatically generated">
            <a:extLst>
              <a:ext uri="{FF2B5EF4-FFF2-40B4-BE49-F238E27FC236}">
                <a16:creationId xmlns:a16="http://schemas.microsoft.com/office/drawing/2014/main" id="{9FDC1B7E-B8F2-ED07-FC7B-E17B9D71A9AE}"/>
              </a:ext>
            </a:extLst>
          </p:cNvPr>
          <p:cNvPicPr>
            <a:picLocks noChangeAspect="1"/>
          </p:cNvPicPr>
          <p:nvPr/>
        </p:nvPicPr>
        <p:blipFill rotWithShape="1">
          <a:blip r:embed="rId2"/>
          <a:srcRect l="24570" r="1675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93997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145D71-ADA6-32B8-AA23-AB06590B1591}"/>
              </a:ext>
            </a:extLst>
          </p:cNvPr>
          <p:cNvSpPr>
            <a:spLocks noGrp="1"/>
          </p:cNvSpPr>
          <p:nvPr>
            <p:ph type="title"/>
          </p:nvPr>
        </p:nvSpPr>
        <p:spPr>
          <a:xfrm>
            <a:off x="838200" y="365125"/>
            <a:ext cx="10515600" cy="1325563"/>
          </a:xfrm>
        </p:spPr>
        <p:txBody>
          <a:bodyPr>
            <a:normAutofit/>
          </a:bodyPr>
          <a:lstStyle/>
          <a:p>
            <a:r>
              <a:rPr lang="en-US" sz="5400"/>
              <a:t>What’s missing?</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95078C-054E-8D31-D4A6-CFE0568E86E8}"/>
              </a:ext>
            </a:extLst>
          </p:cNvPr>
          <p:cNvSpPr>
            <a:spLocks noGrp="1"/>
          </p:cNvSpPr>
          <p:nvPr>
            <p:ph idx="1"/>
          </p:nvPr>
        </p:nvSpPr>
        <p:spPr>
          <a:xfrm>
            <a:off x="838200" y="1929384"/>
            <a:ext cx="10515600" cy="4251960"/>
          </a:xfrm>
        </p:spPr>
        <p:txBody>
          <a:bodyPr>
            <a:normAutofit/>
          </a:bodyPr>
          <a:lstStyle/>
          <a:p>
            <a:pPr marL="0" indent="0">
              <a:buNone/>
            </a:pPr>
            <a:r>
              <a:rPr lang="en-US" sz="2400" dirty="0"/>
              <a:t>What is driving procurement?</a:t>
            </a:r>
          </a:p>
          <a:p>
            <a:pPr marL="0" indent="0">
              <a:buNone/>
            </a:pPr>
            <a:r>
              <a:rPr lang="en-US" sz="2400" dirty="0"/>
              <a:t>Who benefits, and what are the costs (beyond financial)?</a:t>
            </a:r>
          </a:p>
          <a:p>
            <a:pPr marL="0" indent="0">
              <a:buNone/>
            </a:pPr>
            <a:r>
              <a:rPr lang="en-US" sz="2400" dirty="0"/>
              <a:t>Can claims of efficacy be validated?</a:t>
            </a:r>
          </a:p>
          <a:p>
            <a:pPr marL="0" indent="0">
              <a:buNone/>
            </a:pPr>
            <a:r>
              <a:rPr lang="en-US" sz="2400" dirty="0"/>
              <a:t>Risks of harm to staff and students?</a:t>
            </a:r>
          </a:p>
          <a:p>
            <a:pPr marL="0" indent="0">
              <a:buNone/>
            </a:pPr>
            <a:r>
              <a:rPr lang="en-US" sz="2400" dirty="0"/>
              <a:t>Sustainability?</a:t>
            </a:r>
          </a:p>
        </p:txBody>
      </p:sp>
    </p:spTree>
    <p:extLst>
      <p:ext uri="{BB962C8B-B14F-4D97-AF65-F5344CB8AC3E}">
        <p14:creationId xmlns:p14="http://schemas.microsoft.com/office/powerpoint/2010/main" val="1110785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26515-AC82-0EC4-CFB8-357CBE7337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26DE3E-5009-EA3B-15CF-7615E987792E}"/>
              </a:ext>
            </a:extLst>
          </p:cNvPr>
          <p:cNvSpPr>
            <a:spLocks noGrp="1"/>
          </p:cNvSpPr>
          <p:nvPr>
            <p:ph idx="1"/>
          </p:nvPr>
        </p:nvSpPr>
        <p:spPr/>
        <p:txBody>
          <a:bodyPr/>
          <a:lstStyle/>
          <a:p>
            <a:pPr marL="0" indent="0">
              <a:buNone/>
            </a:pPr>
            <a:endParaRPr lang="en-GB" sz="4400" b="1" i="0" dirty="0">
              <a:solidFill>
                <a:srgbClr val="3E4C59"/>
              </a:solidFill>
              <a:effectLst/>
            </a:endParaRPr>
          </a:p>
          <a:p>
            <a:pPr marL="0" indent="0">
              <a:buNone/>
            </a:pPr>
            <a:r>
              <a:rPr lang="en-GB" sz="4400" b="1" i="0" dirty="0">
                <a:solidFill>
                  <a:srgbClr val="3E4C59"/>
                </a:solidFill>
                <a:effectLst/>
              </a:rPr>
              <a:t>We have often given more ethical consideration to how we procure teabags than we have technology.</a:t>
            </a:r>
            <a:endParaRPr lang="en-US" sz="4400" dirty="0"/>
          </a:p>
          <a:p>
            <a:pPr marL="0" indent="0">
              <a:buNone/>
            </a:pPr>
            <a:endParaRPr lang="en-US" dirty="0"/>
          </a:p>
        </p:txBody>
      </p:sp>
    </p:spTree>
    <p:extLst>
      <p:ext uri="{BB962C8B-B14F-4D97-AF65-F5344CB8AC3E}">
        <p14:creationId xmlns:p14="http://schemas.microsoft.com/office/powerpoint/2010/main" val="3444573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52FF11-46B3-205F-DD03-5C84B367391C}"/>
              </a:ext>
            </a:extLst>
          </p:cNvPr>
          <p:cNvSpPr>
            <a:spLocks noGrp="1"/>
          </p:cNvSpPr>
          <p:nvPr>
            <p:ph type="title"/>
          </p:nvPr>
        </p:nvSpPr>
        <p:spPr>
          <a:xfrm>
            <a:off x="838200" y="365125"/>
            <a:ext cx="10515600" cy="1325563"/>
          </a:xfrm>
        </p:spPr>
        <p:txBody>
          <a:bodyPr>
            <a:normAutofit/>
          </a:bodyPr>
          <a:lstStyle/>
          <a:p>
            <a:r>
              <a:rPr lang="en-US" sz="5400" dirty="0"/>
              <a:t>Good Education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AE4DE0-4ED8-8CFC-94D2-6B6D43B3969D}"/>
              </a:ext>
            </a:extLst>
          </p:cNvPr>
          <p:cNvSpPr>
            <a:spLocks noGrp="1"/>
          </p:cNvSpPr>
          <p:nvPr>
            <p:ph idx="1"/>
          </p:nvPr>
        </p:nvSpPr>
        <p:spPr>
          <a:xfrm>
            <a:off x="838200" y="1929384"/>
            <a:ext cx="10515600" cy="4251960"/>
          </a:xfrm>
        </p:spPr>
        <p:txBody>
          <a:bodyPr>
            <a:normAutofit/>
          </a:bodyPr>
          <a:lstStyle/>
          <a:p>
            <a:pPr marL="0" indent="0">
              <a:buNone/>
            </a:pPr>
            <a:r>
              <a:rPr lang="en-US" sz="2200" dirty="0">
                <a:hlinkClick r:id="rId2"/>
              </a:rPr>
              <a:t>www.menti.com</a:t>
            </a:r>
            <a:endParaRPr lang="en-US" sz="2200" dirty="0"/>
          </a:p>
          <a:p>
            <a:pPr marL="0" indent="0">
              <a:buNone/>
            </a:pPr>
            <a:endParaRPr lang="en-US" sz="2200" dirty="0"/>
          </a:p>
          <a:p>
            <a:pPr marL="0" indent="0">
              <a:buNone/>
            </a:pPr>
            <a:r>
              <a:rPr lang="en-GB" sz="2400" i="0" dirty="0">
                <a:effectLst/>
              </a:rPr>
              <a:t>3962 9934</a:t>
            </a:r>
            <a:endParaRPr lang="en-US" sz="2400" dirty="0"/>
          </a:p>
        </p:txBody>
      </p:sp>
      <p:pic>
        <p:nvPicPr>
          <p:cNvPr id="6" name="Picture 5" descr="A qr code on a white background&#10;&#10;Description automatically generated">
            <a:extLst>
              <a:ext uri="{FF2B5EF4-FFF2-40B4-BE49-F238E27FC236}">
                <a16:creationId xmlns:a16="http://schemas.microsoft.com/office/drawing/2014/main" id="{3D01F3D6-A512-B345-3677-5EA8E438E62E}"/>
              </a:ext>
            </a:extLst>
          </p:cNvPr>
          <p:cNvPicPr>
            <a:picLocks noChangeAspect="1"/>
          </p:cNvPicPr>
          <p:nvPr/>
        </p:nvPicPr>
        <p:blipFill>
          <a:blip r:embed="rId3"/>
          <a:stretch>
            <a:fillRect/>
          </a:stretch>
        </p:blipFill>
        <p:spPr>
          <a:xfrm>
            <a:off x="5590540" y="254000"/>
            <a:ext cx="6350000" cy="6350000"/>
          </a:xfrm>
          <a:prstGeom prst="rect">
            <a:avLst/>
          </a:prstGeom>
        </p:spPr>
      </p:pic>
    </p:spTree>
    <p:extLst>
      <p:ext uri="{BB962C8B-B14F-4D97-AF65-F5344CB8AC3E}">
        <p14:creationId xmlns:p14="http://schemas.microsoft.com/office/powerpoint/2010/main" val="1164175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38777-DEBD-BAA2-0D87-522BA748E7F6}"/>
              </a:ext>
            </a:extLst>
          </p:cNvPr>
          <p:cNvSpPr>
            <a:spLocks noGrp="1"/>
          </p:cNvSpPr>
          <p:nvPr>
            <p:ph type="title"/>
          </p:nvPr>
        </p:nvSpPr>
        <p:spPr/>
        <p:txBody>
          <a:bodyPr/>
          <a:lstStyle/>
          <a:p>
            <a:r>
              <a:rPr lang="en-US" dirty="0"/>
              <a:t>Bigger problems</a:t>
            </a:r>
          </a:p>
        </p:txBody>
      </p:sp>
      <p:sp>
        <p:nvSpPr>
          <p:cNvPr id="3" name="Content Placeholder 2">
            <a:extLst>
              <a:ext uri="{FF2B5EF4-FFF2-40B4-BE49-F238E27FC236}">
                <a16:creationId xmlns:a16="http://schemas.microsoft.com/office/drawing/2014/main" id="{D2016226-C275-8B08-72E6-6DBC06996D00}"/>
              </a:ext>
            </a:extLst>
          </p:cNvPr>
          <p:cNvSpPr>
            <a:spLocks noGrp="1"/>
          </p:cNvSpPr>
          <p:nvPr>
            <p:ph idx="1"/>
          </p:nvPr>
        </p:nvSpPr>
        <p:spPr/>
        <p:txBody>
          <a:bodyPr/>
          <a:lstStyle/>
          <a:p>
            <a:r>
              <a:rPr lang="en-GB" dirty="0"/>
              <a:t>As public procurement accounts for a substantial portion of the taxpayers’ money (approximately 12% of GDP and 29% of government expenditure </a:t>
            </a:r>
            <a:r>
              <a:rPr lang="en-GB" dirty="0">
                <a:effectLst/>
              </a:rPr>
              <a:t>in OECD member countries), governments are expected to carry it out efficiently and with high standards of conduct in order to ensure high quality of service delivery and safeguard the public interest.</a:t>
            </a:r>
          </a:p>
          <a:p>
            <a:pPr marL="0" indent="0">
              <a:buNone/>
            </a:pPr>
            <a:r>
              <a:rPr lang="en-GB" dirty="0"/>
              <a:t>(</a:t>
            </a:r>
            <a:r>
              <a:rPr lang="en-GB" dirty="0">
                <a:hlinkClick r:id="rId2"/>
              </a:rPr>
              <a:t>https://www.oecd.org/governance/ethics/public-procurement.htm</a:t>
            </a:r>
            <a:r>
              <a:rPr lang="en-GB" dirty="0"/>
              <a:t>)</a:t>
            </a:r>
          </a:p>
          <a:p>
            <a:pPr marL="0" indent="0">
              <a:buNone/>
            </a:pPr>
            <a:endParaRPr lang="en-US" dirty="0"/>
          </a:p>
        </p:txBody>
      </p:sp>
    </p:spTree>
    <p:extLst>
      <p:ext uri="{BB962C8B-B14F-4D97-AF65-F5344CB8AC3E}">
        <p14:creationId xmlns:p14="http://schemas.microsoft.com/office/powerpoint/2010/main" val="3888664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31B160-C3DD-595B-9822-EE0AB58AD21C}"/>
              </a:ext>
            </a:extLst>
          </p:cNvPr>
          <p:cNvSpPr>
            <a:spLocks noGrp="1"/>
          </p:cNvSpPr>
          <p:nvPr>
            <p:ph type="title"/>
          </p:nvPr>
        </p:nvSpPr>
        <p:spPr>
          <a:xfrm>
            <a:off x="686834" y="1153572"/>
            <a:ext cx="3200400" cy="4461163"/>
          </a:xfrm>
        </p:spPr>
        <p:txBody>
          <a:bodyPr>
            <a:normAutofit/>
          </a:bodyPr>
          <a:lstStyle/>
          <a:p>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BADCA90-1574-36D8-ECB6-6B9A6E70A3EA}"/>
              </a:ext>
            </a:extLst>
          </p:cNvPr>
          <p:cNvSpPr>
            <a:spLocks noGrp="1"/>
          </p:cNvSpPr>
          <p:nvPr>
            <p:ph idx="1"/>
          </p:nvPr>
        </p:nvSpPr>
        <p:spPr>
          <a:xfrm>
            <a:off x="4447308" y="591344"/>
            <a:ext cx="6906491" cy="5585619"/>
          </a:xfrm>
        </p:spPr>
        <p:txBody>
          <a:bodyPr anchor="ctr">
            <a:normAutofit/>
          </a:bodyPr>
          <a:lstStyle/>
          <a:p>
            <a:pPr marL="0" indent="0">
              <a:buNone/>
            </a:pPr>
            <a:r>
              <a:rPr lang="en-US" dirty="0"/>
              <a:t>Are we measuring what’s easy to measure?</a:t>
            </a:r>
          </a:p>
          <a:p>
            <a:pPr marL="0" indent="0">
              <a:buNone/>
            </a:pPr>
            <a:endParaRPr lang="en-US" dirty="0"/>
          </a:p>
          <a:p>
            <a:pPr marL="0" indent="0">
              <a:buNone/>
            </a:pPr>
            <a:r>
              <a:rPr lang="en-US" dirty="0"/>
              <a:t>Are we assessing risk appropriately?</a:t>
            </a:r>
          </a:p>
        </p:txBody>
      </p:sp>
    </p:spTree>
    <p:extLst>
      <p:ext uri="{BB962C8B-B14F-4D97-AF65-F5344CB8AC3E}">
        <p14:creationId xmlns:p14="http://schemas.microsoft.com/office/powerpoint/2010/main" val="3234606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52FF11-46B3-205F-DD03-5C84B367391C}"/>
              </a:ext>
            </a:extLst>
          </p:cNvPr>
          <p:cNvSpPr>
            <a:spLocks noGrp="1"/>
          </p:cNvSpPr>
          <p:nvPr>
            <p:ph type="title"/>
          </p:nvPr>
        </p:nvSpPr>
        <p:spPr>
          <a:xfrm>
            <a:off x="838200" y="365125"/>
            <a:ext cx="10515600" cy="1325563"/>
          </a:xfrm>
        </p:spPr>
        <p:txBody>
          <a:bodyPr>
            <a:normAutofit/>
          </a:bodyPr>
          <a:lstStyle/>
          <a:p>
            <a:r>
              <a:rPr lang="en-US" sz="5400" dirty="0"/>
              <a:t>Your Experience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AE4DE0-4ED8-8CFC-94D2-6B6D43B3969D}"/>
              </a:ext>
            </a:extLst>
          </p:cNvPr>
          <p:cNvSpPr>
            <a:spLocks noGrp="1"/>
          </p:cNvSpPr>
          <p:nvPr>
            <p:ph idx="1"/>
          </p:nvPr>
        </p:nvSpPr>
        <p:spPr>
          <a:xfrm>
            <a:off x="838200" y="1929384"/>
            <a:ext cx="10515600" cy="4251960"/>
          </a:xfrm>
        </p:spPr>
        <p:txBody>
          <a:bodyPr>
            <a:normAutofit/>
          </a:bodyPr>
          <a:lstStyle/>
          <a:p>
            <a:pPr marL="0" indent="0">
              <a:buNone/>
            </a:pPr>
            <a:r>
              <a:rPr lang="en-US" sz="2200" dirty="0">
                <a:hlinkClick r:id="rId2"/>
              </a:rPr>
              <a:t>www.menti.com</a:t>
            </a:r>
            <a:endParaRPr lang="en-US" sz="2200" dirty="0"/>
          </a:p>
          <a:p>
            <a:pPr marL="0" indent="0">
              <a:buNone/>
            </a:pPr>
            <a:endParaRPr lang="en-US" sz="2200" dirty="0"/>
          </a:p>
          <a:p>
            <a:pPr marL="0" indent="0">
              <a:buNone/>
            </a:pPr>
            <a:r>
              <a:rPr lang="en-US" sz="2200" dirty="0"/>
              <a:t>6604 9975</a:t>
            </a:r>
          </a:p>
        </p:txBody>
      </p:sp>
      <p:pic>
        <p:nvPicPr>
          <p:cNvPr id="5" name="Picture 4" descr="A qr code on a white background&#10;&#10;Description automatically generated">
            <a:extLst>
              <a:ext uri="{FF2B5EF4-FFF2-40B4-BE49-F238E27FC236}">
                <a16:creationId xmlns:a16="http://schemas.microsoft.com/office/drawing/2014/main" id="{C100C830-469C-D043-B414-A95E6DCD5813}"/>
              </a:ext>
            </a:extLst>
          </p:cNvPr>
          <p:cNvPicPr>
            <a:picLocks noChangeAspect="1"/>
          </p:cNvPicPr>
          <p:nvPr/>
        </p:nvPicPr>
        <p:blipFill>
          <a:blip r:embed="rId3"/>
          <a:stretch>
            <a:fillRect/>
          </a:stretch>
        </p:blipFill>
        <p:spPr>
          <a:xfrm>
            <a:off x="5838952" y="508000"/>
            <a:ext cx="6350000" cy="6350000"/>
          </a:xfrm>
          <a:prstGeom prst="rect">
            <a:avLst/>
          </a:prstGeom>
        </p:spPr>
      </p:pic>
    </p:spTree>
    <p:extLst>
      <p:ext uri="{BB962C8B-B14F-4D97-AF65-F5344CB8AC3E}">
        <p14:creationId xmlns:p14="http://schemas.microsoft.com/office/powerpoint/2010/main" val="1072580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B3CC74-C2E8-EC46-809E-E735023779BC}"/>
              </a:ext>
            </a:extLst>
          </p:cNvPr>
          <p:cNvSpPr>
            <a:spLocks noGrp="1"/>
          </p:cNvSpPr>
          <p:nvPr>
            <p:ph type="title"/>
          </p:nvPr>
        </p:nvSpPr>
        <p:spPr>
          <a:xfrm>
            <a:off x="572493" y="238539"/>
            <a:ext cx="11018520" cy="1434415"/>
          </a:xfrm>
        </p:spPr>
        <p:txBody>
          <a:bodyPr anchor="b">
            <a:normAutofit/>
          </a:bodyPr>
          <a:lstStyle/>
          <a:p>
            <a:r>
              <a:rPr lang="en-US" sz="5400" dirty="0"/>
              <a:t>Solutions</a:t>
            </a:r>
          </a:p>
        </p:txBody>
      </p:sp>
      <p:sp>
        <p:nvSpPr>
          <p:cNvPr id="410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A4F46D4-8DCF-19F7-2CB4-6E940708D631}"/>
              </a:ext>
            </a:extLst>
          </p:cNvPr>
          <p:cNvSpPr>
            <a:spLocks noGrp="1"/>
          </p:cNvSpPr>
          <p:nvPr>
            <p:ph idx="1"/>
          </p:nvPr>
        </p:nvSpPr>
        <p:spPr>
          <a:xfrm>
            <a:off x="572493" y="2071316"/>
            <a:ext cx="6713552" cy="4119172"/>
          </a:xfrm>
        </p:spPr>
        <p:txBody>
          <a:bodyPr anchor="t">
            <a:normAutofit/>
          </a:bodyPr>
          <a:lstStyle/>
          <a:p>
            <a:endParaRPr lang="en-US" sz="2200"/>
          </a:p>
        </p:txBody>
      </p:sp>
      <p:pic>
        <p:nvPicPr>
          <p:cNvPr id="4100" name="Picture 4">
            <a:extLst>
              <a:ext uri="{FF2B5EF4-FFF2-40B4-BE49-F238E27FC236}">
                <a16:creationId xmlns:a16="http://schemas.microsoft.com/office/drawing/2014/main" id="{7B3C68C3-C7CF-10A9-5BE3-0FB0859CB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2169" y="816041"/>
            <a:ext cx="7881337" cy="55724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445F077-505D-5327-B725-9CAB774FA4D6}"/>
              </a:ext>
            </a:extLst>
          </p:cNvPr>
          <p:cNvSpPr txBox="1"/>
          <p:nvPr/>
        </p:nvSpPr>
        <p:spPr>
          <a:xfrm>
            <a:off x="983932" y="6144022"/>
            <a:ext cx="11208068" cy="369332"/>
          </a:xfrm>
          <a:prstGeom prst="rect">
            <a:avLst/>
          </a:prstGeom>
          <a:noFill/>
        </p:spPr>
        <p:txBody>
          <a:bodyPr wrap="none" rtlCol="0">
            <a:spAutoFit/>
          </a:bodyPr>
          <a:lstStyle/>
          <a:p>
            <a:r>
              <a:rPr lang="en-GB" b="0" i="0" dirty="0">
                <a:solidFill>
                  <a:srgbClr val="3E4C59"/>
                </a:solidFill>
                <a:effectLst/>
                <a:latin typeface="-apple-system"/>
              </a:rPr>
              <a:t>(</a:t>
            </a:r>
            <a:r>
              <a:rPr lang="en-GB" b="0" i="0" dirty="0">
                <a:effectLst/>
                <a:latin typeface="-apple-system"/>
                <a:hlinkClick r:id="rId3"/>
              </a:rPr>
              <a:t>https://www.alt.ac.uk/news/media_releases/launching-alt%E2%80%99s-framework-ethical-learning-technology-felt</a:t>
            </a:r>
            <a:r>
              <a:rPr lang="en-GB" b="0" i="0" dirty="0">
                <a:solidFill>
                  <a:srgbClr val="3E4C59"/>
                </a:solidFill>
                <a:effectLst/>
                <a:latin typeface="-apple-system"/>
              </a:rPr>
              <a:t>)</a:t>
            </a:r>
            <a:endParaRPr lang="en-US" dirty="0"/>
          </a:p>
        </p:txBody>
      </p:sp>
    </p:spTree>
    <p:extLst>
      <p:ext uri="{BB962C8B-B14F-4D97-AF65-F5344CB8AC3E}">
        <p14:creationId xmlns:p14="http://schemas.microsoft.com/office/powerpoint/2010/main" val="3346860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A25A36-A1AC-BE17-90D9-0770FDBC4120}"/>
              </a:ext>
            </a:extLst>
          </p:cNvPr>
          <p:cNvSpPr>
            <a:spLocks noGrp="1"/>
          </p:cNvSpPr>
          <p:nvPr>
            <p:ph type="title"/>
          </p:nvPr>
        </p:nvSpPr>
        <p:spPr>
          <a:xfrm>
            <a:off x="572493" y="238539"/>
            <a:ext cx="11047013" cy="1434415"/>
          </a:xfrm>
        </p:spPr>
        <p:txBody>
          <a:bodyPr anchor="b">
            <a:normAutofit/>
          </a:bodyPr>
          <a:lstStyle/>
          <a:p>
            <a:r>
              <a:rPr lang="en-US" sz="5400" dirty="0"/>
              <a:t>Solutions</a:t>
            </a:r>
          </a:p>
        </p:txBody>
      </p:sp>
      <p:sp>
        <p:nvSpPr>
          <p:cNvPr id="1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43E7DD-BD43-8DBF-8F35-82F6DC94E812}"/>
              </a:ext>
            </a:extLst>
          </p:cNvPr>
          <p:cNvSpPr>
            <a:spLocks noGrp="1"/>
          </p:cNvSpPr>
          <p:nvPr>
            <p:ph idx="1"/>
          </p:nvPr>
        </p:nvSpPr>
        <p:spPr>
          <a:xfrm>
            <a:off x="572493" y="1911493"/>
            <a:ext cx="6446145" cy="4551584"/>
          </a:xfrm>
        </p:spPr>
        <p:txBody>
          <a:bodyPr anchor="t">
            <a:noAutofit/>
          </a:bodyPr>
          <a:lstStyle/>
          <a:p>
            <a:r>
              <a:rPr lang="en-GB" sz="2000" b="0" i="0" dirty="0">
                <a:effectLst/>
              </a:rPr>
              <a:t>Education stakeholders need a standard to understand and choose edtech products with ease</a:t>
            </a:r>
          </a:p>
          <a:p>
            <a:r>
              <a:rPr lang="en-GB" sz="2000" b="0" i="0" dirty="0">
                <a:effectLst/>
              </a:rPr>
              <a:t>There is a lack of benchmarks and standards across the edtech sector at national levels</a:t>
            </a:r>
          </a:p>
          <a:p>
            <a:r>
              <a:rPr lang="en-GB" sz="2000" b="0" i="0" dirty="0">
                <a:effectLst/>
              </a:rPr>
              <a:t>Unregulated market increases the liability risks for schools</a:t>
            </a:r>
          </a:p>
          <a:p>
            <a:r>
              <a:rPr lang="en-GB" sz="2000" b="0" i="0" dirty="0">
                <a:effectLst/>
              </a:rPr>
              <a:t>Roles and responsibilities with regards to edtech products remain unclear</a:t>
            </a:r>
          </a:p>
          <a:p>
            <a:r>
              <a:rPr lang="en-GB" sz="2000" b="0" i="0" dirty="0">
                <a:effectLst/>
              </a:rPr>
              <a:t>Schools do not necessarily have the expertise and they cannot always afford it</a:t>
            </a:r>
          </a:p>
          <a:p>
            <a:r>
              <a:rPr lang="en-GB" sz="2000" b="0" i="0" dirty="0">
                <a:effectLst/>
              </a:rPr>
              <a:t>There is a need for all edtech companies to adhere to commonly agreed policies, terms and conditions within national contexts</a:t>
            </a:r>
          </a:p>
          <a:p>
            <a:r>
              <a:rPr lang="en-GB" sz="2000" b="0" i="0" dirty="0">
                <a:effectLst/>
              </a:rPr>
              <a:t>Edtech products should be licensed to operate in educational institutions</a:t>
            </a:r>
          </a:p>
        </p:txBody>
      </p:sp>
      <p:pic>
        <p:nvPicPr>
          <p:cNvPr id="7" name="Picture 6" descr="A poster of people on an escalator&#10;&#10;Description automatically generated with low confidence">
            <a:extLst>
              <a:ext uri="{FF2B5EF4-FFF2-40B4-BE49-F238E27FC236}">
                <a16:creationId xmlns:a16="http://schemas.microsoft.com/office/drawing/2014/main" id="{BEF71D79-C8E5-BC28-0639-6D02CD050B80}"/>
              </a:ext>
            </a:extLst>
          </p:cNvPr>
          <p:cNvPicPr>
            <a:picLocks noChangeAspect="1"/>
          </p:cNvPicPr>
          <p:nvPr/>
        </p:nvPicPr>
        <p:blipFill>
          <a:blip r:embed="rId2"/>
          <a:stretch>
            <a:fillRect/>
          </a:stretch>
        </p:blipFill>
        <p:spPr>
          <a:xfrm>
            <a:off x="8240066" y="2125436"/>
            <a:ext cx="2602801" cy="3682240"/>
          </a:xfrm>
          <a:prstGeom prst="rect">
            <a:avLst/>
          </a:prstGeom>
        </p:spPr>
      </p:pic>
      <p:sp>
        <p:nvSpPr>
          <p:cNvPr id="8" name="TextBox 7">
            <a:extLst>
              <a:ext uri="{FF2B5EF4-FFF2-40B4-BE49-F238E27FC236}">
                <a16:creationId xmlns:a16="http://schemas.microsoft.com/office/drawing/2014/main" id="{BF499081-F3B1-9541-C37A-9273B551CEBE}"/>
              </a:ext>
            </a:extLst>
          </p:cNvPr>
          <p:cNvSpPr txBox="1"/>
          <p:nvPr/>
        </p:nvSpPr>
        <p:spPr>
          <a:xfrm>
            <a:off x="7033534" y="5917339"/>
            <a:ext cx="5015864" cy="830997"/>
          </a:xfrm>
          <a:prstGeom prst="rect">
            <a:avLst/>
          </a:prstGeom>
          <a:noFill/>
        </p:spPr>
        <p:txBody>
          <a:bodyPr wrap="square" rtlCol="0">
            <a:spAutoFit/>
          </a:bodyPr>
          <a:lstStyle/>
          <a:p>
            <a:r>
              <a:rPr lang="en-GB" sz="1200" dirty="0">
                <a:effectLst/>
              </a:rPr>
              <a:t>Hillman, V. (2022) Edtech procurement matters: it needs a coherent solution, clear governance and</a:t>
            </a:r>
            <a:br>
              <a:rPr lang="en-GB" sz="1200" dirty="0"/>
            </a:br>
            <a:r>
              <a:rPr lang="en-GB" sz="1200" dirty="0">
                <a:effectLst/>
              </a:rPr>
              <a:t>market standards, Social Policy Working Paper 02-22, London: LSE Department of Social Policy.</a:t>
            </a:r>
            <a:endParaRPr lang="en-US" sz="1200" dirty="0"/>
          </a:p>
        </p:txBody>
      </p:sp>
    </p:spTree>
    <p:extLst>
      <p:ext uri="{BB962C8B-B14F-4D97-AF65-F5344CB8AC3E}">
        <p14:creationId xmlns:p14="http://schemas.microsoft.com/office/powerpoint/2010/main" val="4228724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208125-724B-378D-3641-FA54687B5A24}"/>
              </a:ext>
            </a:extLst>
          </p:cNvPr>
          <p:cNvSpPr>
            <a:spLocks noGrp="1"/>
          </p:cNvSpPr>
          <p:nvPr>
            <p:ph type="title"/>
          </p:nvPr>
        </p:nvSpPr>
        <p:spPr>
          <a:xfrm>
            <a:off x="572493" y="238539"/>
            <a:ext cx="11018520" cy="1434415"/>
          </a:xfrm>
        </p:spPr>
        <p:txBody>
          <a:bodyPr anchor="b">
            <a:normAutofit/>
          </a:bodyPr>
          <a:lstStyle/>
          <a:p>
            <a:r>
              <a:rPr lang="en-US" sz="5400"/>
              <a:t>Embrace Constraints</a:t>
            </a:r>
          </a:p>
        </p:txBody>
      </p:sp>
      <p:sp>
        <p:nvSpPr>
          <p:cNvPr id="512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D22CFA-80DE-DCB6-8DC9-919E14F06DFC}"/>
              </a:ext>
            </a:extLst>
          </p:cNvPr>
          <p:cNvSpPr>
            <a:spLocks noGrp="1"/>
          </p:cNvSpPr>
          <p:nvPr>
            <p:ph idx="1"/>
          </p:nvPr>
        </p:nvSpPr>
        <p:spPr>
          <a:xfrm>
            <a:off x="572493" y="2071316"/>
            <a:ext cx="6713552" cy="4119172"/>
          </a:xfrm>
        </p:spPr>
        <p:txBody>
          <a:bodyPr anchor="t">
            <a:normAutofit/>
          </a:bodyPr>
          <a:lstStyle/>
          <a:p>
            <a:pPr marL="0" indent="0">
              <a:buNone/>
            </a:pPr>
            <a:r>
              <a:rPr lang="en-US" sz="2400" dirty="0"/>
              <a:t>“Constraints are not the forces of regression or punitive restriction we tend to think of them as…Their apparent limitations force us to question, surface, and challenge assumptions that, while they might have been reasonable once, are no longer useful strategic foundations for us.”</a:t>
            </a:r>
          </a:p>
          <a:p>
            <a:pPr marL="0" indent="0">
              <a:buNone/>
            </a:pPr>
            <a:r>
              <a:rPr lang="en-US" sz="1600" dirty="0"/>
              <a:t>Morgan, A &amp; Barden (2015) </a:t>
            </a:r>
            <a:r>
              <a:rPr lang="en-GB" sz="1600" dirty="0"/>
              <a:t>A Beautiful Constraint: How To Transform Your Limitations Into Advantages, and Why It's Everyone's Business, Wiley</a:t>
            </a:r>
            <a:endParaRPr lang="en-US" sz="1600" dirty="0"/>
          </a:p>
        </p:txBody>
      </p:sp>
      <p:pic>
        <p:nvPicPr>
          <p:cNvPr id="5122" name="Picture 2" descr="A Beautiful Constraint: How To Transform Your Limitations Into Advantages, and Why It's Everyone's Business">
            <a:extLst>
              <a:ext uri="{FF2B5EF4-FFF2-40B4-BE49-F238E27FC236}">
                <a16:creationId xmlns:a16="http://schemas.microsoft.com/office/drawing/2014/main" id="{776A7368-C167-A671-4AB7-16D102EE3D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0" r="1905"/>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701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AA90DA-7324-6805-6683-D035319F732F}"/>
              </a:ext>
            </a:extLst>
          </p:cNvPr>
          <p:cNvSpPr>
            <a:spLocks noGrp="1"/>
          </p:cNvSpPr>
          <p:nvPr>
            <p:ph type="title"/>
          </p:nvPr>
        </p:nvSpPr>
        <p:spPr>
          <a:xfrm>
            <a:off x="1171074" y="1396686"/>
            <a:ext cx="3240506" cy="4064628"/>
          </a:xfrm>
        </p:spPr>
        <p:txBody>
          <a:bodyPr>
            <a:normAutofit/>
          </a:bodyPr>
          <a:lstStyle/>
          <a:p>
            <a:r>
              <a:rPr lang="en-US">
                <a:solidFill>
                  <a:srgbClr val="FFFFFF"/>
                </a:solidFill>
              </a:rPr>
              <a:t>Questions?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4A627D4-1866-08ED-12F3-810E8D997981}"/>
              </a:ext>
            </a:extLst>
          </p:cNvPr>
          <p:cNvSpPr>
            <a:spLocks noGrp="1"/>
          </p:cNvSpPr>
          <p:nvPr>
            <p:ph idx="1"/>
          </p:nvPr>
        </p:nvSpPr>
        <p:spPr>
          <a:xfrm>
            <a:off x="5370153" y="1526033"/>
            <a:ext cx="5536397" cy="3935281"/>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r>
              <a:rPr lang="en-US" dirty="0"/>
              <a:t>@</a:t>
            </a:r>
            <a:r>
              <a:rPr lang="en-US" dirty="0" err="1"/>
              <a:t>ammienoot</a:t>
            </a:r>
            <a:endParaRPr lang="en-US" dirty="0"/>
          </a:p>
          <a:p>
            <a:pPr marL="0" indent="0">
              <a:buNone/>
            </a:pPr>
            <a:r>
              <a:rPr lang="en-US" dirty="0"/>
              <a:t>https://</a:t>
            </a:r>
            <a:r>
              <a:rPr lang="en-US" dirty="0" err="1"/>
              <a:t>ammienoot.com</a:t>
            </a:r>
            <a:endParaRPr lang="en-US" dirty="0"/>
          </a:p>
        </p:txBody>
      </p:sp>
    </p:spTree>
    <p:extLst>
      <p:ext uri="{BB962C8B-B14F-4D97-AF65-F5344CB8AC3E}">
        <p14:creationId xmlns:p14="http://schemas.microsoft.com/office/powerpoint/2010/main" val="3120089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70EE08-F179-AFE0-63AC-DAD4FE460204}"/>
              </a:ext>
            </a:extLst>
          </p:cNvPr>
          <p:cNvSpPr>
            <a:spLocks noGrp="1"/>
          </p:cNvSpPr>
          <p:nvPr>
            <p:ph type="title"/>
          </p:nvPr>
        </p:nvSpPr>
        <p:spPr>
          <a:xfrm>
            <a:off x="640080" y="325369"/>
            <a:ext cx="4368602" cy="1956841"/>
          </a:xfrm>
        </p:spPr>
        <p:txBody>
          <a:bodyPr anchor="b">
            <a:normAutofit/>
          </a:bodyPr>
          <a:lstStyle/>
          <a:p>
            <a:r>
              <a:rPr lang="en-US" sz="5400"/>
              <a:t>Edtech is big business</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BC789A8-2892-7870-6EEE-66B66C315A70}"/>
              </a:ext>
            </a:extLst>
          </p:cNvPr>
          <p:cNvSpPr>
            <a:spLocks noGrp="1"/>
          </p:cNvSpPr>
          <p:nvPr>
            <p:ph idx="1"/>
          </p:nvPr>
        </p:nvSpPr>
        <p:spPr>
          <a:xfrm>
            <a:off x="640080" y="2872899"/>
            <a:ext cx="4243589" cy="3320668"/>
          </a:xfrm>
        </p:spPr>
        <p:txBody>
          <a:bodyPr>
            <a:normAutofit/>
          </a:bodyPr>
          <a:lstStyle/>
          <a:p>
            <a:pPr marL="0" indent="0">
              <a:buNone/>
            </a:pPr>
            <a:r>
              <a:rPr lang="en-GB" sz="2200" b="1" i="0" dirty="0">
                <a:effectLst/>
              </a:rPr>
              <a:t>There are a variety of economic interests influencing the technologies we use.</a:t>
            </a:r>
            <a:endParaRPr lang="en-US" sz="2200" dirty="0"/>
          </a:p>
          <a:p>
            <a:endParaRPr lang="en-US" sz="2200" dirty="0"/>
          </a:p>
        </p:txBody>
      </p:sp>
      <p:pic>
        <p:nvPicPr>
          <p:cNvPr id="7" name="Picture 6" descr="A picture containing line, colorfulness, neon, light&#10;&#10;Description automatically generated">
            <a:extLst>
              <a:ext uri="{FF2B5EF4-FFF2-40B4-BE49-F238E27FC236}">
                <a16:creationId xmlns:a16="http://schemas.microsoft.com/office/drawing/2014/main" id="{4E34C69B-FE65-8352-721F-08F3BF3EEFF6}"/>
              </a:ext>
            </a:extLst>
          </p:cNvPr>
          <p:cNvPicPr>
            <a:picLocks noChangeAspect="1"/>
          </p:cNvPicPr>
          <p:nvPr/>
        </p:nvPicPr>
        <p:blipFill rotWithShape="1">
          <a:blip r:embed="rId2"/>
          <a:srcRect l="16899" r="1614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6828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70EE08-F179-AFE0-63AC-DAD4FE460204}"/>
              </a:ext>
            </a:extLst>
          </p:cNvPr>
          <p:cNvSpPr>
            <a:spLocks noGrp="1"/>
          </p:cNvSpPr>
          <p:nvPr>
            <p:ph type="title"/>
          </p:nvPr>
        </p:nvSpPr>
        <p:spPr>
          <a:xfrm>
            <a:off x="630936" y="639520"/>
            <a:ext cx="3429000" cy="1719072"/>
          </a:xfrm>
        </p:spPr>
        <p:txBody>
          <a:bodyPr anchor="b">
            <a:normAutofit/>
          </a:bodyPr>
          <a:lstStyle/>
          <a:p>
            <a:r>
              <a:rPr lang="en-US" sz="5400"/>
              <a:t>Making Markets</a:t>
            </a:r>
          </a:p>
        </p:txBody>
      </p:sp>
      <p:sp>
        <p:nvSpPr>
          <p:cNvPr id="12"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BC789A8-2892-7870-6EEE-66B66C315A70}"/>
              </a:ext>
            </a:extLst>
          </p:cNvPr>
          <p:cNvSpPr>
            <a:spLocks noGrp="1"/>
          </p:cNvSpPr>
          <p:nvPr>
            <p:ph idx="1"/>
          </p:nvPr>
        </p:nvSpPr>
        <p:spPr>
          <a:xfrm>
            <a:off x="630936" y="2807208"/>
            <a:ext cx="3429000" cy="3410712"/>
          </a:xfrm>
        </p:spPr>
        <p:txBody>
          <a:bodyPr anchor="t">
            <a:normAutofit fontScale="92500" lnSpcReduction="10000"/>
          </a:bodyPr>
          <a:lstStyle/>
          <a:p>
            <a:pPr marL="0" indent="0">
              <a:buNone/>
            </a:pPr>
            <a:r>
              <a:rPr lang="en-GB" sz="2400" b="0" i="1" dirty="0">
                <a:effectLst/>
              </a:rPr>
              <a:t>“The intentions of financial investors are necessarily not the same as those of educators, governments and students, and yet they are seeking to become central to directing flows of investment in the education arena.”</a:t>
            </a:r>
          </a:p>
          <a:p>
            <a:pPr marL="0" indent="0">
              <a:buNone/>
            </a:pPr>
            <a:r>
              <a:rPr lang="en-GB" sz="1600" dirty="0">
                <a:effectLst/>
              </a:rPr>
              <a:t>Keri Facer, Futures in education: Towards an ethical practice</a:t>
            </a:r>
            <a:br>
              <a:rPr lang="en-GB" sz="1600" dirty="0">
                <a:effectLst/>
              </a:rPr>
            </a:br>
            <a:r>
              <a:rPr lang="en-GB" sz="1600" dirty="0">
                <a:effectLst/>
              </a:rPr>
              <a:t>(</a:t>
            </a:r>
            <a:r>
              <a:rPr lang="en-GB" sz="1600" dirty="0">
                <a:effectLst/>
                <a:hlinkClick r:id="rId2"/>
              </a:rPr>
              <a:t>https://unesdoc.unesco.org/ark:/48223/pf0000375792</a:t>
            </a:r>
            <a:r>
              <a:rPr lang="en-GB" sz="1600" dirty="0">
                <a:effectLst/>
              </a:rPr>
              <a:t>)</a:t>
            </a:r>
          </a:p>
          <a:p>
            <a:pPr marL="0" indent="0">
              <a:buNone/>
            </a:pPr>
            <a:endParaRPr lang="en-US" sz="1900" dirty="0"/>
          </a:p>
          <a:p>
            <a:endParaRPr lang="en-US" sz="1900" dirty="0"/>
          </a:p>
        </p:txBody>
      </p:sp>
      <p:pic>
        <p:nvPicPr>
          <p:cNvPr id="5" name="Picture 4" descr="A picture containing text, screenshot, diagram, parallel&#10;&#10;Description automatically generated">
            <a:extLst>
              <a:ext uri="{FF2B5EF4-FFF2-40B4-BE49-F238E27FC236}">
                <a16:creationId xmlns:a16="http://schemas.microsoft.com/office/drawing/2014/main" id="{B7EB170E-D4EE-DA79-FBD7-F1618EC12F89}"/>
              </a:ext>
            </a:extLst>
          </p:cNvPr>
          <p:cNvPicPr>
            <a:picLocks noChangeAspect="1"/>
          </p:cNvPicPr>
          <p:nvPr/>
        </p:nvPicPr>
        <p:blipFill>
          <a:blip r:embed="rId3"/>
          <a:stretch>
            <a:fillRect/>
          </a:stretch>
        </p:blipFill>
        <p:spPr>
          <a:xfrm>
            <a:off x="4541651" y="1390283"/>
            <a:ext cx="7281133" cy="4077433"/>
          </a:xfrm>
          <a:prstGeom prst="rect">
            <a:avLst/>
          </a:prstGeom>
        </p:spPr>
      </p:pic>
    </p:spTree>
    <p:extLst>
      <p:ext uri="{BB962C8B-B14F-4D97-AF65-F5344CB8AC3E}">
        <p14:creationId xmlns:p14="http://schemas.microsoft.com/office/powerpoint/2010/main" val="3769659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5A4A45-AC0D-D34D-D9FA-37360D3FBD52}"/>
              </a:ext>
            </a:extLst>
          </p:cNvPr>
          <p:cNvSpPr>
            <a:spLocks noGrp="1"/>
          </p:cNvSpPr>
          <p:nvPr>
            <p:ph type="title"/>
          </p:nvPr>
        </p:nvSpPr>
        <p:spPr>
          <a:xfrm>
            <a:off x="630936" y="639520"/>
            <a:ext cx="3429000" cy="1719072"/>
          </a:xfrm>
        </p:spPr>
        <p:txBody>
          <a:bodyPr anchor="b">
            <a:normAutofit/>
          </a:bodyPr>
          <a:lstStyle/>
          <a:p>
            <a:r>
              <a:rPr lang="en-US" sz="3800" dirty="0"/>
              <a:t>Digital Transformation</a:t>
            </a:r>
          </a:p>
        </p:txBody>
      </p:sp>
      <p:sp>
        <p:nvSpPr>
          <p:cNvPr id="12"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CA75A8-2F23-D738-6938-25C6A9EECE6E}"/>
              </a:ext>
            </a:extLst>
          </p:cNvPr>
          <p:cNvSpPr>
            <a:spLocks noGrp="1"/>
          </p:cNvSpPr>
          <p:nvPr>
            <p:ph idx="1"/>
          </p:nvPr>
        </p:nvSpPr>
        <p:spPr>
          <a:xfrm>
            <a:off x="630935" y="2807208"/>
            <a:ext cx="5465065" cy="3410712"/>
          </a:xfrm>
        </p:spPr>
        <p:txBody>
          <a:bodyPr anchor="t">
            <a:normAutofit/>
          </a:bodyPr>
          <a:lstStyle/>
          <a:p>
            <a:pPr marL="0" indent="0">
              <a:buNone/>
            </a:pPr>
            <a:r>
              <a:rPr lang="en-GB" sz="2400" b="0" i="1" dirty="0">
                <a:effectLst/>
              </a:rPr>
              <a:t>“Multidisciplinary teams, incorporating traditional corporate roles and digital skills, are essential for successful digital institutions”</a:t>
            </a:r>
          </a:p>
          <a:p>
            <a:pPr marL="0" indent="0">
              <a:buNone/>
            </a:pPr>
            <a:r>
              <a:rPr lang="en-GB" sz="1600" b="0" i="0" dirty="0">
                <a:effectLst/>
              </a:rPr>
              <a:t>Greenway, Andrew; </a:t>
            </a:r>
            <a:r>
              <a:rPr lang="en-GB" sz="1600" b="0" i="0" dirty="0" err="1">
                <a:effectLst/>
              </a:rPr>
              <a:t>Terrett</a:t>
            </a:r>
            <a:r>
              <a:rPr lang="en-GB" sz="1600" b="0" i="0" dirty="0">
                <a:effectLst/>
              </a:rPr>
              <a:t>, Ben; Bracken, Mike. Digital Transformation at Scale: Why the Strategy Is Delivery . London Publishing Partnership.</a:t>
            </a:r>
            <a:endParaRPr lang="en-US" sz="1600" dirty="0"/>
          </a:p>
        </p:txBody>
      </p:sp>
      <p:pic>
        <p:nvPicPr>
          <p:cNvPr id="5" name="Picture 4" descr="A screenshot of a social media post&#10;&#10;Description automatically generated with medium confidence">
            <a:extLst>
              <a:ext uri="{FF2B5EF4-FFF2-40B4-BE49-F238E27FC236}">
                <a16:creationId xmlns:a16="http://schemas.microsoft.com/office/drawing/2014/main" id="{07D76002-CD32-8081-6549-24D759166089}"/>
              </a:ext>
            </a:extLst>
          </p:cNvPr>
          <p:cNvPicPr>
            <a:picLocks noChangeAspect="1"/>
          </p:cNvPicPr>
          <p:nvPr/>
        </p:nvPicPr>
        <p:blipFill>
          <a:blip r:embed="rId2"/>
          <a:stretch>
            <a:fillRect/>
          </a:stretch>
        </p:blipFill>
        <p:spPr>
          <a:xfrm>
            <a:off x="6594293" y="639520"/>
            <a:ext cx="4378602" cy="5577840"/>
          </a:xfrm>
          <a:prstGeom prst="rect">
            <a:avLst/>
          </a:prstGeom>
        </p:spPr>
      </p:pic>
    </p:spTree>
    <p:extLst>
      <p:ext uri="{BB962C8B-B14F-4D97-AF65-F5344CB8AC3E}">
        <p14:creationId xmlns:p14="http://schemas.microsoft.com/office/powerpoint/2010/main" val="2953512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A8085-2570-155F-D87C-64F646E52A47}"/>
              </a:ext>
            </a:extLst>
          </p:cNvPr>
          <p:cNvSpPr>
            <a:spLocks noGrp="1"/>
          </p:cNvSpPr>
          <p:nvPr>
            <p:ph type="title"/>
          </p:nvPr>
        </p:nvSpPr>
        <p:spPr/>
        <p:txBody>
          <a:bodyPr/>
          <a:lstStyle/>
          <a:p>
            <a:r>
              <a:rPr lang="en-US" dirty="0"/>
              <a:t>Supporting Growth</a:t>
            </a:r>
          </a:p>
        </p:txBody>
      </p:sp>
      <p:pic>
        <p:nvPicPr>
          <p:cNvPr id="5" name="Content Placeholder 4" descr="A picture containing text, screenshot, font&#10;&#10;Description automatically generated">
            <a:extLst>
              <a:ext uri="{FF2B5EF4-FFF2-40B4-BE49-F238E27FC236}">
                <a16:creationId xmlns:a16="http://schemas.microsoft.com/office/drawing/2014/main" id="{62CCC15A-6249-BBDF-AA29-D332043657FC}"/>
              </a:ext>
            </a:extLst>
          </p:cNvPr>
          <p:cNvPicPr>
            <a:picLocks noGrp="1" noChangeAspect="1"/>
          </p:cNvPicPr>
          <p:nvPr>
            <p:ph idx="1"/>
          </p:nvPr>
        </p:nvPicPr>
        <p:blipFill>
          <a:blip r:embed="rId2"/>
          <a:stretch>
            <a:fillRect/>
          </a:stretch>
        </p:blipFill>
        <p:spPr>
          <a:xfrm>
            <a:off x="838200" y="1956594"/>
            <a:ext cx="10515600" cy="4089400"/>
          </a:xfrm>
        </p:spPr>
      </p:pic>
    </p:spTree>
    <p:extLst>
      <p:ext uri="{BB962C8B-B14F-4D97-AF65-F5344CB8AC3E}">
        <p14:creationId xmlns:p14="http://schemas.microsoft.com/office/powerpoint/2010/main" val="4135463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E7E52-B96A-D418-A306-4718DC7804AA}"/>
              </a:ext>
            </a:extLst>
          </p:cNvPr>
          <p:cNvSpPr>
            <a:spLocks noGrp="1"/>
          </p:cNvSpPr>
          <p:nvPr>
            <p:ph type="title"/>
          </p:nvPr>
        </p:nvSpPr>
        <p:spPr>
          <a:xfrm>
            <a:off x="686834" y="1153572"/>
            <a:ext cx="3200400" cy="4461163"/>
          </a:xfrm>
        </p:spPr>
        <p:txBody>
          <a:bodyPr>
            <a:normAutofit/>
          </a:bodyPr>
          <a:lstStyle/>
          <a:p>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2658E52-9D7A-E71A-A12E-B51663581303}"/>
              </a:ext>
            </a:extLst>
          </p:cNvPr>
          <p:cNvSpPr>
            <a:spLocks noGrp="1"/>
          </p:cNvSpPr>
          <p:nvPr>
            <p:ph idx="1"/>
          </p:nvPr>
        </p:nvSpPr>
        <p:spPr>
          <a:xfrm>
            <a:off x="4447308" y="591344"/>
            <a:ext cx="6906491" cy="5585619"/>
          </a:xfrm>
        </p:spPr>
        <p:txBody>
          <a:bodyPr anchor="ctr">
            <a:normAutofit/>
          </a:bodyPr>
          <a:lstStyle/>
          <a:p>
            <a:pPr marL="0" indent="0">
              <a:buNone/>
            </a:pPr>
            <a:r>
              <a:rPr lang="en-GB" b="0" i="0">
                <a:effectLst/>
                <a:latin typeface="-apple-system"/>
              </a:rPr>
              <a:t>Edtech companies have a vested interest in influencing institutions and making markets for edtech.</a:t>
            </a:r>
          </a:p>
          <a:p>
            <a:pPr marL="0" indent="0">
              <a:buNone/>
            </a:pPr>
            <a:endParaRPr lang="en-GB" b="0" i="0">
              <a:effectLst/>
              <a:latin typeface="-apple-system"/>
            </a:endParaRPr>
          </a:p>
          <a:p>
            <a:pPr marL="0" indent="0">
              <a:buNone/>
            </a:pPr>
            <a:r>
              <a:rPr lang="en-GB" b="0" i="0">
                <a:effectLst/>
                <a:latin typeface="-apple-system"/>
              </a:rPr>
              <a:t>Institutions have vested interests in edtech to support digital transformation visions.</a:t>
            </a:r>
          </a:p>
        </p:txBody>
      </p:sp>
    </p:spTree>
    <p:extLst>
      <p:ext uri="{BB962C8B-B14F-4D97-AF65-F5344CB8AC3E}">
        <p14:creationId xmlns:p14="http://schemas.microsoft.com/office/powerpoint/2010/main" val="2231858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E12EF2-1FF3-5D47-CE10-813752B29941}"/>
              </a:ext>
            </a:extLst>
          </p:cNvPr>
          <p:cNvSpPr>
            <a:spLocks noGrp="1"/>
          </p:cNvSpPr>
          <p:nvPr>
            <p:ph type="title"/>
          </p:nvPr>
        </p:nvSpPr>
        <p:spPr>
          <a:xfrm>
            <a:off x="640080" y="325369"/>
            <a:ext cx="4368602" cy="1956841"/>
          </a:xfrm>
        </p:spPr>
        <p:txBody>
          <a:bodyPr anchor="b">
            <a:normAutofit/>
          </a:bodyPr>
          <a:lstStyle/>
          <a:p>
            <a:r>
              <a:rPr lang="en-US" sz="5400"/>
              <a:t>Edtech is not a tool</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A7459F-4ECD-1C4B-B058-3E74C240D90D}"/>
              </a:ext>
            </a:extLst>
          </p:cNvPr>
          <p:cNvSpPr>
            <a:spLocks noGrp="1"/>
          </p:cNvSpPr>
          <p:nvPr>
            <p:ph idx="1"/>
          </p:nvPr>
        </p:nvSpPr>
        <p:spPr>
          <a:xfrm>
            <a:off x="640080" y="2872899"/>
            <a:ext cx="4243589" cy="3320668"/>
          </a:xfrm>
        </p:spPr>
        <p:txBody>
          <a:bodyPr>
            <a:normAutofit/>
          </a:bodyPr>
          <a:lstStyle/>
          <a:p>
            <a:pPr marL="0" indent="0">
              <a:buNone/>
            </a:pPr>
            <a:r>
              <a:rPr lang="en-GB" sz="2200" b="1" i="0" dirty="0">
                <a:effectLst/>
                <a:latin typeface="-apple-system"/>
              </a:rPr>
              <a:t>The technologies we use are matters of quality.</a:t>
            </a:r>
          </a:p>
          <a:p>
            <a:endParaRPr lang="en-US" sz="2200" dirty="0"/>
          </a:p>
        </p:txBody>
      </p:sp>
      <p:pic>
        <p:nvPicPr>
          <p:cNvPr id="5" name="Picture 4" descr="A picture containing winter, outdoor&#10;&#10;Description automatically generated">
            <a:extLst>
              <a:ext uri="{FF2B5EF4-FFF2-40B4-BE49-F238E27FC236}">
                <a16:creationId xmlns:a16="http://schemas.microsoft.com/office/drawing/2014/main" id="{6B526E08-5481-071A-2EAB-659F16E4EDD2}"/>
              </a:ext>
            </a:extLst>
          </p:cNvPr>
          <p:cNvPicPr>
            <a:picLocks noChangeAspect="1"/>
          </p:cNvPicPr>
          <p:nvPr/>
        </p:nvPicPr>
        <p:blipFill rotWithShape="1">
          <a:blip r:embed="rId2"/>
          <a:srcRect l="6071" r="2697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12074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1400</Words>
  <Application>Microsoft Macintosh PowerPoint</Application>
  <PresentationFormat>Widescreen</PresentationFormat>
  <Paragraphs>109</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-apple-system</vt:lpstr>
      <vt:lpstr>Arial</vt:lpstr>
      <vt:lpstr>Bradley Hand</vt:lpstr>
      <vt:lpstr>Calibri</vt:lpstr>
      <vt:lpstr>Calibri Light</vt:lpstr>
      <vt:lpstr>Office Theme</vt:lpstr>
      <vt:lpstr>5 Things You Need To Know Before You Buy Edtech</vt:lpstr>
      <vt:lpstr>5 Things    You Need To Know </vt:lpstr>
      <vt:lpstr>Your Experience</vt:lpstr>
      <vt:lpstr>Edtech is big business</vt:lpstr>
      <vt:lpstr>Making Markets</vt:lpstr>
      <vt:lpstr>Digital Transformation</vt:lpstr>
      <vt:lpstr>Supporting Growth</vt:lpstr>
      <vt:lpstr>PowerPoint Presentation</vt:lpstr>
      <vt:lpstr>Edtech is not a tool</vt:lpstr>
      <vt:lpstr>Entanglements</vt:lpstr>
      <vt:lpstr>PowerPoint Presentation</vt:lpstr>
      <vt:lpstr>PowerPoint Presentation</vt:lpstr>
      <vt:lpstr>Edtech is not neutral</vt:lpstr>
      <vt:lpstr>Politics</vt:lpstr>
      <vt:lpstr>Risky Business</vt:lpstr>
      <vt:lpstr>Risky Business</vt:lpstr>
      <vt:lpstr>PowerPoint Presentation</vt:lpstr>
      <vt:lpstr>Edtech is killing us</vt:lpstr>
      <vt:lpstr>PowerPoint Presentation</vt:lpstr>
      <vt:lpstr>Less tech, more just outcomes</vt:lpstr>
      <vt:lpstr>Ecocritical Awareness</vt:lpstr>
      <vt:lpstr>Digital Literacies</vt:lpstr>
      <vt:lpstr>PowerPoint Presentation</vt:lpstr>
      <vt:lpstr>Edtech procurement is broken</vt:lpstr>
      <vt:lpstr>What’s missing?</vt:lpstr>
      <vt:lpstr>PowerPoint Presentation</vt:lpstr>
      <vt:lpstr>Good Education</vt:lpstr>
      <vt:lpstr>Bigger problems</vt:lpstr>
      <vt:lpstr>PowerPoint Presentation</vt:lpstr>
      <vt:lpstr>Solutions</vt:lpstr>
      <vt:lpstr>Solutions</vt:lpstr>
      <vt:lpstr>Embrace Constraints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Things You Need To Know Before You Buy Edtech</dc:title>
  <dc:creator>Anne-Marie Scott</dc:creator>
  <cp:lastModifiedBy>Anne-Marie Scott</cp:lastModifiedBy>
  <cp:revision>13</cp:revision>
  <dcterms:created xsi:type="dcterms:W3CDTF">2023-05-26T12:04:54Z</dcterms:created>
  <dcterms:modified xsi:type="dcterms:W3CDTF">2023-05-27T15:18:33Z</dcterms:modified>
</cp:coreProperties>
</file>